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333" r:id="rId3"/>
    <p:sldId id="257" r:id="rId4"/>
    <p:sldId id="327" r:id="rId5"/>
    <p:sldId id="302" r:id="rId6"/>
    <p:sldId id="258" r:id="rId7"/>
    <p:sldId id="335" r:id="rId8"/>
    <p:sldId id="329" r:id="rId9"/>
    <p:sldId id="330" r:id="rId10"/>
    <p:sldId id="338" r:id="rId11"/>
    <p:sldId id="334" r:id="rId12"/>
    <p:sldId id="260" r:id="rId13"/>
    <p:sldId id="261" r:id="rId14"/>
    <p:sldId id="312" r:id="rId15"/>
    <p:sldId id="314" r:id="rId16"/>
    <p:sldId id="336" r:id="rId17"/>
    <p:sldId id="263" r:id="rId18"/>
    <p:sldId id="264" r:id="rId19"/>
    <p:sldId id="265" r:id="rId20"/>
    <p:sldId id="337" r:id="rId21"/>
    <p:sldId id="307" r:id="rId22"/>
    <p:sldId id="309" r:id="rId23"/>
    <p:sldId id="308" r:id="rId24"/>
    <p:sldId id="310" r:id="rId25"/>
    <p:sldId id="311" r:id="rId26"/>
    <p:sldId id="317" r:id="rId27"/>
    <p:sldId id="326" r:id="rId28"/>
    <p:sldId id="320" r:id="rId29"/>
    <p:sldId id="304" r:id="rId30"/>
    <p:sldId id="315" r:id="rId31"/>
    <p:sldId id="339" r:id="rId32"/>
    <p:sldId id="266" r:id="rId33"/>
    <p:sldId id="321" r:id="rId34"/>
    <p:sldId id="316" r:id="rId35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1pPr>
    <a:lvl2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2pPr>
    <a:lvl3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3pPr>
    <a:lvl4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4pPr>
    <a:lvl5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5pPr>
    <a:lvl6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6pPr>
    <a:lvl7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7pPr>
    <a:lvl8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8pPr>
    <a:lvl9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9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ACA"/>
          </a:solidFill>
        </a:fill>
      </a:tcStyle>
    </a:wholeTbl>
    <a:band2H>
      <a:tcTxStyle/>
      <a:tcStyle>
        <a:tcBdr/>
        <a:fill>
          <a:solidFill>
            <a:srgbClr val="E7EDE7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CEE9"/>
          </a:solidFill>
        </a:fill>
      </a:tcStyle>
    </a:wholeTbl>
    <a:band2H>
      <a:tcTxStyle/>
      <a:tcStyle>
        <a:tcBdr/>
        <a:fill>
          <a:solidFill>
            <a:srgbClr val="E9E8F4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92"/>
    <p:restoredTop sz="94694"/>
  </p:normalViewPr>
  <p:slideViewPr>
    <p:cSldViewPr snapToGrid="0">
      <p:cViewPr varScale="1">
        <p:scale>
          <a:sx n="121" d="100"/>
          <a:sy n="121" d="100"/>
        </p:scale>
        <p:origin x="2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2.png>
</file>

<file path=ppt/media/image3.png>
</file>

<file path=ppt/media/image4.tif>
</file>

<file path=ppt/media/image5.tiff>
</file>

<file path=ppt/media/image6.tif>
</file>

<file path=ppt/media/image7.tiff>
</file>

<file path=ppt/media/image8.tif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1pPr>
    <a:lvl2pPr indent="2286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2pPr>
    <a:lvl3pPr indent="4572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3pPr>
    <a:lvl4pPr indent="6858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4pPr>
    <a:lvl5pPr indent="9144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5pPr>
    <a:lvl6pPr indent="11430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6pPr>
    <a:lvl7pPr indent="13716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7pPr>
    <a:lvl8pPr indent="16002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8pPr>
    <a:lvl9pPr indent="18288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cov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4455469" y="5739557"/>
            <a:ext cx="226366" cy="241301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lvl1pPr>
          </a:lstStyle>
          <a:p>
            <a:fld id="{86CB4B4D-7CA3-9044-876B-883B54F8677D}" type="slidenum">
              <a:rPr/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© 2018 NAVER LABS. All rights reserved.</a:t>
            </a:r>
          </a:p>
        </p:txBody>
      </p:sp>
      <p:sp>
        <p:nvSpPr>
          <p:cNvPr id="3" name="Texte du titre"/>
          <p:cNvSpPr txBox="1">
            <a:spLocks noGrp="1"/>
          </p:cNvSpPr>
          <p:nvPr>
            <p:ph type="title"/>
          </p:nvPr>
        </p:nvSpPr>
        <p:spPr>
          <a:xfrm>
            <a:off x="1370012" y="769937"/>
            <a:ext cx="7315201" cy="1668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normAutofit/>
          </a:bodyPr>
          <a:lstStyle/>
          <a:p>
            <a:r>
              <a:t>Texte du titre</a:t>
            </a:r>
          </a:p>
        </p:txBody>
      </p:sp>
      <p:sp>
        <p:nvSpPr>
          <p:cNvPr id="4" name="Texte niveau 1…"/>
          <p:cNvSpPr txBox="1">
            <a:spLocks noGrp="1"/>
          </p:cNvSpPr>
          <p:nvPr>
            <p:ph type="body" idx="1"/>
          </p:nvPr>
        </p:nvSpPr>
        <p:spPr>
          <a:xfrm>
            <a:off x="5103812" y="2438400"/>
            <a:ext cx="35814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7921648" y="6476262"/>
            <a:ext cx="187785" cy="162192"/>
          </a:xfrm>
          <a:prstGeom prst="rect">
            <a:avLst/>
          </a:prstGeom>
          <a:ln w="12700">
            <a:miter lim="400000"/>
          </a:ln>
        </p:spPr>
        <p:txBody>
          <a:bodyPr wrap="none" lIns="38100" tIns="38100" rIns="38100" bIns="38100">
            <a:spAutoFit/>
          </a:bodyPr>
          <a:lstStyle>
            <a:lvl1pPr>
              <a:defRPr sz="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1pPr>
      <a:lvl2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2pPr>
      <a:lvl3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3pPr>
      <a:lvl4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4pPr>
      <a:lvl5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5pPr>
      <a:lvl6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6pPr>
      <a:lvl7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7pPr>
      <a:lvl8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8pPr>
      <a:lvl9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9pPr>
    </p:titleStyle>
    <p:bodyStyle>
      <a:lvl1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1pPr>
      <a:lvl2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2pPr>
      <a:lvl3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3pPr>
      <a:lvl4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4pPr>
      <a:lvl5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5pPr>
      <a:lvl6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6pPr>
      <a:lvl7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7pPr>
      <a:lvl8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8pPr>
      <a:lvl9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9pPr>
    </p:bodyStyle>
    <p:otherStyle>
      <a:lvl1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7" Type="http://schemas.openxmlformats.org/officeDocument/2006/relationships/image" Target="../media/image15.tif"/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"/><Relationship Id="rId5" Type="http://schemas.openxmlformats.org/officeDocument/2006/relationships/image" Target="../media/image13.tif"/><Relationship Id="rId4" Type="http://schemas.openxmlformats.org/officeDocument/2006/relationships/image" Target="../media/image12.ti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Off val="12058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그림 2" descr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14769" y="0"/>
            <a:ext cx="12373538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7" name="NAVERLABS_LOGO_WHITE.png" descr="NAVERLABS_LOGO_WH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9063" y="6335076"/>
            <a:ext cx="1689539" cy="241364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© 2018 NAVER LABS. All rights reserved.</a:t>
            </a:r>
          </a:p>
        </p:txBody>
      </p:sp>
      <p:sp>
        <p:nvSpPr>
          <p:cNvPr id="39" name="Your name"/>
          <p:cNvSpPr txBox="1"/>
          <p:nvPr/>
        </p:nvSpPr>
        <p:spPr>
          <a:xfrm>
            <a:off x="271429" y="2202782"/>
            <a:ext cx="920100" cy="201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8" tIns="26788" rIns="26788" bIns="26788">
            <a:spAutoFit/>
          </a:bodyPr>
          <a:lstStyle>
            <a:lvl1pPr algn="l">
              <a:defRPr sz="1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Claude Roux</a:t>
            </a:r>
          </a:p>
        </p:txBody>
      </p:sp>
      <p:sp>
        <p:nvSpPr>
          <p:cNvPr id="40" name="17th January 2017"/>
          <p:cNvSpPr txBox="1"/>
          <p:nvPr/>
        </p:nvSpPr>
        <p:spPr>
          <a:xfrm>
            <a:off x="2498850" y="2205163"/>
            <a:ext cx="757818" cy="223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8" tIns="26788" rIns="26788" bIns="26788">
            <a:spAutoFit/>
          </a:bodyPr>
          <a:lstStyle>
            <a:lvl1pPr algn="l">
              <a:defRPr sz="1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/>
              <a:t>5 Mai 2020</a:t>
            </a:r>
            <a:endParaRPr dirty="0"/>
          </a:p>
        </p:txBody>
      </p:sp>
      <p:sp>
        <p:nvSpPr>
          <p:cNvPr id="41" name="Document title first line goes here…"/>
          <p:cNvSpPr txBox="1"/>
          <p:nvPr/>
        </p:nvSpPr>
        <p:spPr>
          <a:xfrm>
            <a:off x="271429" y="133941"/>
            <a:ext cx="6304208" cy="10082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8" tIns="26788" rIns="26788" bIns="26788">
            <a:spAutoFit/>
          </a:bodyPr>
          <a:lstStyle/>
          <a:p>
            <a:pPr algn="l">
              <a:defRPr sz="3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fr-FR" dirty="0"/>
              <a:t>Programmation de données avec</a:t>
            </a:r>
            <a:endParaRPr sz="4500" dirty="0">
              <a:latin typeface="+mn-lt"/>
              <a:ea typeface="+mn-ea"/>
              <a:cs typeface="+mn-cs"/>
              <a:sym typeface="Helvetica Neue"/>
            </a:endParaRPr>
          </a:p>
          <a:p>
            <a:pPr algn="l">
              <a:defRPr sz="3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Tamgu (탐구)</a:t>
            </a:r>
          </a:p>
        </p:txBody>
      </p:sp>
      <p:pic>
        <p:nvPicPr>
          <p:cNvPr id="42" name="AppIcon.icns" descr="AppIcon.icn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276191" y="228001"/>
            <a:ext cx="7985682" cy="731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Annotation </a:t>
            </a:r>
            <a:r>
              <a:rPr lang="en-US" dirty="0" err="1"/>
              <a:t>automatique</a:t>
            </a:r>
            <a:r>
              <a:rPr lang="en-US" dirty="0"/>
              <a:t> </a:t>
            </a:r>
            <a:r>
              <a:rPr lang="en-US" sz="2000" dirty="0"/>
              <a:t>(</a:t>
            </a:r>
            <a:r>
              <a:rPr lang="en-US" sz="2000" i="1" dirty="0" err="1"/>
              <a:t>Programmation</a:t>
            </a:r>
            <a:r>
              <a:rPr lang="en-US" sz="2000" i="1" dirty="0"/>
              <a:t> de </a:t>
            </a:r>
            <a:r>
              <a:rPr lang="en-US" sz="2000" i="1" dirty="0" err="1"/>
              <a:t>données</a:t>
            </a:r>
            <a:r>
              <a:rPr lang="en-US" sz="2000" i="1" dirty="0"/>
              <a:t>)</a:t>
            </a:r>
            <a:endParaRPr lang="en-US" dirty="0"/>
          </a:p>
          <a:p>
            <a:r>
              <a:rPr lang="en-US" sz="2000" dirty="0"/>
              <a:t>Capsule (</a:t>
            </a:r>
            <a:r>
              <a:rPr lang="en-US" sz="2000" i="1" dirty="0" err="1"/>
              <a:t>basée</a:t>
            </a:r>
            <a:r>
              <a:rPr lang="en-US" sz="2000" i="1" dirty="0"/>
              <a:t> sur ABSA: </a:t>
            </a:r>
            <a:r>
              <a:rPr lang="en-US" sz="2000" i="1" dirty="0" err="1"/>
              <a:t>Brun</a:t>
            </a:r>
            <a:r>
              <a:rPr lang="en-US" sz="2000" i="1" dirty="0"/>
              <a:t> et al.)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87689" y="1535181"/>
            <a:ext cx="8096913" cy="35394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/>
            <a:r>
              <a:rPr lang="en-GB" sz="1600" dirty="0">
                <a:solidFill>
                  <a:srgbClr val="0070C0"/>
                </a:solidFill>
              </a:rPr>
              <a:t>word2vec</a:t>
            </a:r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1800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wrdvec</a:t>
            </a:r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(model);</a:t>
            </a:r>
          </a:p>
          <a:p>
            <a:pPr algn="l"/>
            <a:endParaRPr lang="en-GB" sz="1800" dirty="0">
              <a:solidFill>
                <a:srgbClr val="000000"/>
              </a:solidFill>
              <a:ea typeface="Apple SD 산돌고딕 Neo 옅은체"/>
              <a:cs typeface="Apple SD 산돌고딕 Neo 옅은체"/>
            </a:endParaRPr>
          </a:p>
          <a:p>
            <a:pPr algn="l"/>
            <a:r>
              <a:rPr lang="en-GB" sz="1800" dirty="0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// </a:t>
            </a:r>
            <a:r>
              <a:rPr lang="en-GB" sz="1800" dirty="0" err="1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Une</a:t>
            </a:r>
            <a:r>
              <a:rPr lang="en-GB" sz="1800" dirty="0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 capsule qui compare un avec un focus </a:t>
            </a:r>
            <a:r>
              <a:rPr lang="en-GB" sz="1800" dirty="0" err="1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à</a:t>
            </a:r>
            <a:r>
              <a:rPr lang="en-GB" sz="1800" dirty="0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 travers des "embeddings"</a:t>
            </a:r>
          </a:p>
          <a:p>
            <a:pPr algn="l"/>
            <a:r>
              <a:rPr lang="en-GB" sz="1800" dirty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function</a:t>
            </a:r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1800" dirty="0" err="1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EmbeddingDistanceOK</a:t>
            </a:r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(</a:t>
            </a:r>
            <a:r>
              <a:rPr lang="en-GB" sz="1800" dirty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string </a:t>
            </a:r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word, </a:t>
            </a:r>
            <a:r>
              <a:rPr lang="en-GB" sz="1800" dirty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string</a:t>
            </a:r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focus) {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	</a:t>
            </a:r>
            <a:r>
              <a:rPr lang="en-GB" sz="1800" dirty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if</a:t>
            </a:r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(</a:t>
            </a:r>
            <a:r>
              <a:rPr lang="en-GB" sz="1800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wrdvec.</a:t>
            </a:r>
            <a:r>
              <a:rPr lang="en-GB" sz="1800" dirty="0" err="1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distance</a:t>
            </a:r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(word, focus) &gt;= 0.7)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		return </a:t>
            </a:r>
            <a:r>
              <a:rPr lang="en-GB" sz="1800" dirty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true</a:t>
            </a:r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;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	return </a:t>
            </a:r>
            <a:r>
              <a:rPr lang="en-GB" sz="1800" dirty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false</a:t>
            </a:r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;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}</a:t>
            </a:r>
          </a:p>
          <a:p>
            <a:pPr algn="l"/>
            <a:endParaRPr lang="en-GB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endParaRPr lang="en-GB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endParaRPr lang="en-GB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sz="1600" dirty="0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//Nous </a:t>
            </a:r>
            <a:r>
              <a:rPr lang="en-GB" sz="1600" dirty="0" err="1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comparons</a:t>
            </a:r>
            <a:r>
              <a:rPr lang="en-GB" sz="1600" dirty="0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1600" dirty="0" err="1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notre</a:t>
            </a:r>
            <a:r>
              <a:rPr lang="en-GB" sz="1600" dirty="0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 mot courant avec les embeddings de "food'</a:t>
            </a:r>
            <a:endParaRPr lang="en-GB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sz="16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a_food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1600" dirty="0"/>
              <a:t>← #</a:t>
            </a:r>
            <a:r>
              <a:rPr lang="en-GB" sz="1600" dirty="0">
                <a:solidFill>
                  <a:srgbClr val="0070C0"/>
                </a:solidFill>
              </a:rPr>
              <a:t>food</a:t>
            </a:r>
            <a:r>
              <a:rPr lang="en-GB" sz="1600" dirty="0"/>
              <a:t>, &lt;</a:t>
            </a:r>
            <a:r>
              <a:rPr lang="en-GB" sz="1600" dirty="0" err="1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EmbeddingDistanceOK</a:t>
            </a:r>
            <a:r>
              <a:rPr lang="en-GB" sz="1600" dirty="0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1600" dirty="0"/>
              <a:t>"</a:t>
            </a:r>
            <a:r>
              <a:rPr lang="en-GB" sz="1600" dirty="0">
                <a:solidFill>
                  <a:srgbClr val="FF0000"/>
                </a:solidFill>
              </a:rPr>
              <a:t>food</a:t>
            </a:r>
            <a:r>
              <a:rPr lang="en-GB" sz="1600" dirty="0"/>
              <a:t>"&gt;*.</a:t>
            </a:r>
          </a:p>
        </p:txBody>
      </p:sp>
    </p:spTree>
    <p:extLst>
      <p:ext uri="{BB962C8B-B14F-4D97-AF65-F5344CB8AC3E}">
        <p14:creationId xmlns:p14="http://schemas.microsoft.com/office/powerpoint/2010/main" val="45808831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550123"/>
            <a:ext cx="5733737" cy="130805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Programmation</a:t>
            </a:r>
            <a:r>
              <a:rPr kumimoji="0" lang="en-GB" sz="4000" i="0" u="none" strike="noStrike" normalizeH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4000" i="0" u="none" strike="noStrike" normalizeH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Fonctionnelle</a:t>
            </a:r>
            <a:endParaRPr kumimoji="0" lang="en-GB" sz="400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+mn-ea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31907663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irst line goes here…"/>
          <p:cNvSpPr txBox="1"/>
          <p:nvPr/>
        </p:nvSpPr>
        <p:spPr>
          <a:xfrm>
            <a:off x="276190" y="228001"/>
            <a:ext cx="8211593" cy="792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fr-FR" dirty="0"/>
              <a:t>Tendances actuelles de la programmation </a:t>
            </a:r>
            <a:r>
              <a:rPr lang="en-US" dirty="0"/>
              <a:t>(</a:t>
            </a:r>
            <a:r>
              <a:rPr lang="en-US" dirty="0" err="1"/>
              <a:t>Fonctionelle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58" name="Tamgu follows the current trend to enrich imperative programming languages with functional capabilities:…"/>
          <p:cNvSpPr txBox="1"/>
          <p:nvPr/>
        </p:nvSpPr>
        <p:spPr>
          <a:xfrm>
            <a:off x="514071" y="1316786"/>
            <a:ext cx="8259337" cy="5032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marL="95250" indent="228600" algn="l"/>
            <a:r>
              <a:rPr lang="fr-FR" dirty="0">
                <a:latin typeface="+mn-ea"/>
                <a:ea typeface="+mn-ea"/>
              </a:rPr>
              <a:t>Tamgu suit la tendance actuelle d'enrichir les langages de programmation impératifs avec des </a:t>
            </a:r>
            <a:r>
              <a:rPr lang="fr-FR" dirty="0">
                <a:solidFill>
                  <a:srgbClr val="FF0000"/>
                </a:solidFill>
                <a:latin typeface="+mn-ea"/>
                <a:ea typeface="+mn-ea"/>
              </a:rPr>
              <a:t>capacités fonctionnelles </a:t>
            </a:r>
            <a:r>
              <a:rPr lang="fr-FR" dirty="0">
                <a:latin typeface="+mn-ea"/>
                <a:ea typeface="+mn-ea"/>
              </a:rPr>
              <a:t>:</a:t>
            </a:r>
          </a:p>
          <a:p>
            <a:pPr marL="95250" indent="228600" algn="l"/>
            <a:endParaRPr dirty="0">
              <a:latin typeface="+mn-ea"/>
              <a:ea typeface="+mn-ea"/>
            </a:endParaRP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Kotlin (JVM, </a:t>
            </a:r>
            <a:r>
              <a:rPr lang="fr-FR" dirty="0">
                <a:latin typeface="+mn-ea"/>
                <a:ea typeface="+mn-ea"/>
              </a:rPr>
              <a:t>pour</a:t>
            </a:r>
            <a:r>
              <a:rPr dirty="0">
                <a:latin typeface="+mn-ea"/>
                <a:ea typeface="+mn-ea"/>
              </a:rPr>
              <a:t> android)</a:t>
            </a: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Scala (JVM)</a:t>
            </a: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Swift (</a:t>
            </a:r>
            <a:r>
              <a:rPr lang="fr-FR" dirty="0">
                <a:latin typeface="+mn-ea"/>
                <a:ea typeface="+mn-ea"/>
              </a:rPr>
              <a:t>pour</a:t>
            </a:r>
            <a:r>
              <a:rPr dirty="0">
                <a:latin typeface="+mn-ea"/>
                <a:ea typeface="+mn-ea"/>
              </a:rPr>
              <a:t> IOS)</a:t>
            </a: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Java</a:t>
            </a:r>
          </a:p>
          <a:p>
            <a:pPr marL="582613" indent="-339725" algn="l">
              <a:buFont typeface="Arial" charset="0"/>
              <a:buChar char="•"/>
            </a:pPr>
            <a:r>
              <a:rPr lang="fr-FR" dirty="0">
                <a:latin typeface="+mn-ea"/>
                <a:ea typeface="+mn-ea"/>
              </a:rPr>
              <a:t>Et même </a:t>
            </a:r>
            <a:r>
              <a:rPr dirty="0">
                <a:latin typeface="+mn-ea"/>
                <a:ea typeface="+mn-ea"/>
              </a:rPr>
              <a:t>C++…</a:t>
            </a:r>
          </a:p>
          <a:p>
            <a:pPr algn="l"/>
            <a:endParaRPr dirty="0">
              <a:latin typeface="+mn-ea"/>
              <a:ea typeface="+mn-ea"/>
            </a:endParaRPr>
          </a:p>
          <a:p>
            <a:pPr algn="l"/>
            <a:r>
              <a:rPr lang="fr-FR" dirty="0">
                <a:latin typeface="+mn-ea"/>
                <a:ea typeface="+mn-ea"/>
              </a:rPr>
              <a:t>La plupart ont fortement emprunté des concepts à </a:t>
            </a:r>
            <a:r>
              <a:rPr lang="fr-FR" dirty="0" err="1">
                <a:latin typeface="+mn-ea"/>
                <a:ea typeface="+mn-ea"/>
              </a:rPr>
              <a:t>Haskell</a:t>
            </a:r>
            <a:r>
              <a:rPr dirty="0">
                <a:latin typeface="+mn-ea"/>
                <a:ea typeface="+mn-ea"/>
              </a:rPr>
              <a:t>...</a:t>
            </a:r>
          </a:p>
          <a:p>
            <a:pPr algn="l"/>
            <a:r>
              <a:rPr lang="fr-FR" dirty="0">
                <a:latin typeface="+mn-ea"/>
                <a:ea typeface="+mn-ea"/>
              </a:rPr>
              <a:t>et à Lisp.</a:t>
            </a:r>
          </a:p>
          <a:p>
            <a:pPr algn="l"/>
            <a:endParaRPr dirty="0">
              <a:latin typeface="+mn-ea"/>
              <a:ea typeface="+mn-ea"/>
            </a:endParaRPr>
          </a:p>
          <a:p>
            <a:pPr algn="l"/>
            <a:r>
              <a:rPr lang="fr-FR" dirty="0">
                <a:latin typeface="+mn-ea"/>
                <a:ea typeface="+mn-ea"/>
              </a:rPr>
              <a:t>et </a:t>
            </a:r>
            <a:r>
              <a:rPr dirty="0">
                <a:latin typeface="+mn-ea"/>
                <a:ea typeface="+mn-ea"/>
              </a:rPr>
              <a:t>Tamgu</a:t>
            </a:r>
            <a:r>
              <a:rPr lang="fr-FR" dirty="0">
                <a:latin typeface="+mn-ea"/>
                <a:ea typeface="+mn-ea"/>
              </a:rPr>
              <a:t> aussi</a:t>
            </a:r>
            <a:r>
              <a:rPr dirty="0">
                <a:latin typeface="+mn-ea"/>
                <a:ea typeface="+mn-ea"/>
              </a:rPr>
              <a:t>...</a:t>
            </a:r>
            <a:endParaRPr lang="en-US" dirty="0">
              <a:latin typeface="+mn-ea"/>
              <a:ea typeface="+mn-ea"/>
            </a:endParaRPr>
          </a:p>
          <a:p>
            <a:pPr algn="l"/>
            <a:endParaRPr dirty="0">
              <a:latin typeface="+mn-ea"/>
              <a:ea typeface="+mn-ea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7783" y="4786475"/>
            <a:ext cx="347865" cy="24624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err="1"/>
              <a:t>Programmation</a:t>
            </a:r>
            <a:r>
              <a:rPr lang="en-US" dirty="0"/>
              <a:t> </a:t>
            </a:r>
            <a:r>
              <a:rPr lang="en-US" dirty="0" err="1"/>
              <a:t>fonctionnelle</a:t>
            </a:r>
            <a:endParaRPr lang="en-US" dirty="0"/>
          </a:p>
          <a:p>
            <a:r>
              <a:rPr sz="1800" i="1" dirty="0"/>
              <a:t>Ex</a:t>
            </a:r>
            <a:r>
              <a:rPr lang="fr-FR" sz="1800" i="1" dirty="0"/>
              <a:t>e</a:t>
            </a:r>
            <a:r>
              <a:rPr sz="1800" i="1" dirty="0"/>
              <a:t>mple: map</a:t>
            </a:r>
          </a:p>
        </p:txBody>
      </p:sp>
      <p:sp>
        <p:nvSpPr>
          <p:cNvPr id="61" name="C++:…"/>
          <p:cNvSpPr txBox="1"/>
          <p:nvPr/>
        </p:nvSpPr>
        <p:spPr>
          <a:xfrm>
            <a:off x="5140303" y="4519792"/>
            <a:ext cx="3679095" cy="1065933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Swift: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let </a:t>
            </a:r>
            <a:r>
              <a:rPr lang="fr-FR"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v1</a:t>
            </a: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= 1..&lt;11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let </a:t>
            </a:r>
            <a:r>
              <a:rPr lang="fr-FR"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v2</a:t>
            </a: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 = </a:t>
            </a:r>
            <a:r>
              <a:rPr lang="fr-FR"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v1</a:t>
            </a: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.map {1+$0}</a:t>
            </a:r>
          </a:p>
        </p:txBody>
      </p:sp>
      <p:sp>
        <p:nvSpPr>
          <p:cNvPr id="62" name="Haskell:  map (+1) [1..10]"/>
          <p:cNvSpPr txBox="1"/>
          <p:nvPr/>
        </p:nvSpPr>
        <p:spPr>
          <a:xfrm>
            <a:off x="498396" y="1153341"/>
            <a:ext cx="6877764" cy="4462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 dirty="0"/>
              <a:t>Haskell</a:t>
            </a:r>
            <a:r>
              <a:rPr dirty="0"/>
              <a:t>:  </a:t>
            </a:r>
            <a:r>
              <a:rPr i="1" dirty="0"/>
              <a:t>map (+1) [1..10]</a:t>
            </a:r>
            <a:r>
              <a:rPr lang="fr-FR" i="1" dirty="0"/>
              <a:t>   </a:t>
            </a:r>
            <a:r>
              <a:rPr lang="fr-FR" i="1" dirty="0">
                <a:solidFill>
                  <a:schemeClr val="accent3"/>
                </a:solidFill>
              </a:rPr>
              <a:t>(</a:t>
            </a:r>
            <a:r>
              <a:rPr lang="fr-FR" i="1" dirty="0" err="1">
                <a:solidFill>
                  <a:schemeClr val="accent3"/>
                </a:solidFill>
              </a:rPr>
              <a:t>result</a:t>
            </a:r>
            <a:r>
              <a:rPr lang="fr-FR" i="1" dirty="0">
                <a:solidFill>
                  <a:schemeClr val="accent3"/>
                </a:solidFill>
              </a:rPr>
              <a:t> </a:t>
            </a:r>
            <a:r>
              <a:rPr lang="fr-FR" i="1" dirty="0" err="1">
                <a:solidFill>
                  <a:schemeClr val="accent3"/>
                </a:solidFill>
              </a:rPr>
              <a:t>is</a:t>
            </a:r>
            <a:r>
              <a:rPr lang="fr-FR" i="1" dirty="0">
                <a:solidFill>
                  <a:schemeClr val="accent3"/>
                </a:solidFill>
              </a:rPr>
              <a:t> [2,3,4,5,6,7,8,9,10,11])</a:t>
            </a:r>
            <a:endParaRPr i="1" dirty="0"/>
          </a:p>
        </p:txBody>
      </p:sp>
      <p:pic>
        <p:nvPicPr>
          <p:cNvPr id="6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900" y="0"/>
            <a:ext cx="1449611" cy="144961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Haskell:  map (+1) [1..10]"/>
          <p:cNvSpPr txBox="1"/>
          <p:nvPr/>
        </p:nvSpPr>
        <p:spPr>
          <a:xfrm>
            <a:off x="3082063" y="2030360"/>
            <a:ext cx="3597818" cy="6822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mr-IN" sz="1400" dirty="0">
                <a:solidFill>
                  <a:srgbClr val="009193"/>
                </a:solidFill>
              </a:rPr>
              <a:t>Tamgu </a:t>
            </a:r>
            <a:r>
              <a:rPr lang="mr-IN" sz="1400" i="1" dirty="0">
                <a:solidFill>
                  <a:srgbClr val="009193"/>
                </a:solidFill>
              </a:rPr>
              <a:t>(Taskell)</a:t>
            </a:r>
            <a:r>
              <a:rPr lang="mr-IN" sz="1400" dirty="0"/>
              <a:t>:</a:t>
            </a:r>
            <a:endParaRPr lang="fr-FR" sz="1400" dirty="0"/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mr-IN" sz="1600" dirty="0" err="1">
                <a:solidFill>
                  <a:srgbClr val="444444"/>
                </a:solidFill>
                <a:ea typeface="Helvetica"/>
                <a:cs typeface="Helvetica"/>
              </a:rPr>
              <a:t>vector</a:t>
            </a:r>
            <a:r>
              <a:rPr lang="mr-IN" sz="1600" dirty="0">
                <a:solidFill>
                  <a:srgbClr val="444444"/>
                </a:solidFill>
                <a:ea typeface="Helvetica"/>
                <a:cs typeface="Helvetica"/>
              </a:rPr>
              <a:t> v2 = &lt;</a:t>
            </a:r>
            <a:r>
              <a:rPr lang="mr-IN" sz="1600" dirty="0" err="1">
                <a:solidFill>
                  <a:srgbClr val="444444"/>
                </a:solidFill>
                <a:ea typeface="Helvetica"/>
                <a:cs typeface="Helvetica"/>
              </a:rPr>
              <a:t>map</a:t>
            </a:r>
            <a:r>
              <a:rPr lang="mr-IN" sz="1600" dirty="0">
                <a:solidFill>
                  <a:srgbClr val="444444"/>
                </a:solidFill>
                <a:ea typeface="Helvetica"/>
                <a:cs typeface="Helvetica"/>
              </a:rPr>
              <a:t> (+1) [1..10]&gt;;</a:t>
            </a:r>
          </a:p>
        </p:txBody>
      </p:sp>
      <p:sp>
        <p:nvSpPr>
          <p:cNvPr id="7" name="C++:…"/>
          <p:cNvSpPr txBox="1"/>
          <p:nvPr/>
        </p:nvSpPr>
        <p:spPr>
          <a:xfrm>
            <a:off x="498397" y="4519793"/>
            <a:ext cx="4058736" cy="1065933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Kotlin: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val v1 = listOf(1, 2, 3, 4, 5, 6, 7, 8, 9, 10)</a:t>
            </a:r>
            <a:endParaRPr lang="fr-FR" sz="1600" dirty="0"/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val v2 = v1.map( { it+1 }) </a:t>
            </a:r>
          </a:p>
        </p:txBody>
      </p:sp>
      <p:sp>
        <p:nvSpPr>
          <p:cNvPr id="8" name="C++:…"/>
          <p:cNvSpPr txBox="1"/>
          <p:nvPr/>
        </p:nvSpPr>
        <p:spPr>
          <a:xfrm>
            <a:off x="1041089" y="3025705"/>
            <a:ext cx="7778309" cy="1048685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C++: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vector&lt;int&gt; v1 = { 1, 2, 3, 4, 5, 6, 7, 8, 9, 10 };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auto v2 = mapf(v1, function&lt;int(const int&amp;)&gt;([](const int&amp; i) { return i + 1; }));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irst line goes here…"/>
          <p:cNvSpPr txBox="1"/>
          <p:nvPr/>
        </p:nvSpPr>
        <p:spPr>
          <a:xfrm>
            <a:off x="276191" y="228001"/>
            <a:ext cx="7655458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en-US" i="1" dirty="0"/>
              <a:t>Traits spécifiques</a:t>
            </a:r>
            <a:endParaRPr i="1" dirty="0"/>
          </a:p>
        </p:txBody>
      </p:sp>
      <p:sp>
        <p:nvSpPr>
          <p:cNvPr id="58" name="Tamgu follows the current trend to enrich imperative programming languages with functional capabilities:…"/>
          <p:cNvSpPr txBox="1"/>
          <p:nvPr/>
        </p:nvSpPr>
        <p:spPr>
          <a:xfrm>
            <a:off x="507540" y="1017517"/>
            <a:ext cx="8335760" cy="4231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/>
            <a:r>
              <a:rPr lang="fr-FR" sz="1800" dirty="0">
                <a:latin typeface="+mn-ea"/>
                <a:ea typeface="+mn-ea"/>
              </a:rPr>
              <a:t>Nous avons implémenté une version assez riche de </a:t>
            </a:r>
            <a:r>
              <a:rPr lang="fr-FR" sz="1800" dirty="0" err="1">
                <a:latin typeface="+mn-ea"/>
                <a:ea typeface="+mn-ea"/>
              </a:rPr>
              <a:t>Haskell</a:t>
            </a:r>
            <a:r>
              <a:rPr lang="fr-FR" sz="1800" dirty="0">
                <a:latin typeface="+mn-ea"/>
                <a:ea typeface="+mn-ea"/>
              </a:rPr>
              <a:t> incluant :</a:t>
            </a:r>
          </a:p>
          <a:p>
            <a:pPr algn="l"/>
            <a:endParaRPr lang="fr-FR" sz="1800" dirty="0">
              <a:latin typeface="+mn-ea"/>
              <a:ea typeface="+mn-ea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>
                <a:latin typeface="+mn-ea"/>
                <a:ea typeface="+mn-ea"/>
              </a:rPr>
              <a:t>La </a:t>
            </a:r>
            <a:r>
              <a:rPr lang="fr-FR" sz="1800" dirty="0" err="1">
                <a:latin typeface="+mn-ea"/>
                <a:ea typeface="+mn-ea"/>
              </a:rPr>
              <a:t>compositionnalité</a:t>
            </a:r>
            <a:endParaRPr lang="fr-FR" sz="1800" dirty="0">
              <a:latin typeface="+mn-ea"/>
              <a:ea typeface="+mn-ea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>
                <a:latin typeface="+mn-ea"/>
                <a:ea typeface="+mn-ea"/>
              </a:rPr>
              <a:t>L'évaluation paresseuse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>
                <a:latin typeface="+mn-ea"/>
                <a:ea typeface="+mn-ea"/>
              </a:rPr>
              <a:t>Quelques Monades (</a:t>
            </a:r>
            <a:r>
              <a:rPr lang="fr-FR" sz="1800" i="1" dirty="0" err="1">
                <a:latin typeface="+mn-ea"/>
                <a:ea typeface="+mn-ea"/>
              </a:rPr>
              <a:t>Maybe</a:t>
            </a:r>
            <a:r>
              <a:rPr lang="fr-FR" sz="1800" dirty="0">
                <a:latin typeface="+mn-ea"/>
                <a:ea typeface="+mn-ea"/>
              </a:rPr>
              <a:t>)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>
                <a:latin typeface="+mn-ea"/>
                <a:ea typeface="+mn-ea"/>
              </a:rPr>
              <a:t>La plupart des fonctions de base de </a:t>
            </a:r>
            <a:r>
              <a:rPr lang="fr-FR" sz="1800" dirty="0" err="1">
                <a:latin typeface="+mn-ea"/>
                <a:ea typeface="+mn-ea"/>
              </a:rPr>
              <a:t>Haskell</a:t>
            </a:r>
            <a:r>
              <a:rPr lang="fr-FR" sz="1800" dirty="0">
                <a:latin typeface="+mn-ea"/>
                <a:ea typeface="+mn-ea"/>
              </a:rPr>
              <a:t> (</a:t>
            </a:r>
            <a:r>
              <a:rPr lang="fr-FR" sz="1800" i="1" dirty="0" err="1">
                <a:latin typeface="+mn-ea"/>
                <a:ea typeface="+mn-ea"/>
              </a:rPr>
              <a:t>map</a:t>
            </a:r>
            <a:r>
              <a:rPr lang="fr-FR" sz="1800" i="1" dirty="0">
                <a:latin typeface="+mn-ea"/>
                <a:ea typeface="+mn-ea"/>
              </a:rPr>
              <a:t>, </a:t>
            </a:r>
            <a:r>
              <a:rPr lang="fr-FR" sz="1800" i="1" dirty="0" err="1">
                <a:latin typeface="+mn-ea"/>
                <a:ea typeface="+mn-ea"/>
              </a:rPr>
              <a:t>filter</a:t>
            </a:r>
            <a:r>
              <a:rPr lang="fr-FR" sz="1800" i="1" dirty="0">
                <a:latin typeface="+mn-ea"/>
                <a:ea typeface="+mn-ea"/>
              </a:rPr>
              <a:t>, </a:t>
            </a:r>
            <a:r>
              <a:rPr lang="fr-FR" sz="1800" i="1" dirty="0" err="1">
                <a:latin typeface="+mn-ea"/>
                <a:ea typeface="+mn-ea"/>
              </a:rPr>
              <a:t>take</a:t>
            </a:r>
            <a:r>
              <a:rPr lang="fr-FR" sz="1800" dirty="0">
                <a:latin typeface="+mn-ea"/>
                <a:ea typeface="+mn-ea"/>
              </a:rPr>
              <a:t>, etc.)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>
                <a:latin typeface="+mn-ea"/>
                <a:ea typeface="+mn-ea"/>
              </a:rPr>
              <a:t>Les structures de données </a:t>
            </a:r>
            <a:r>
              <a:rPr lang="fr-FR" sz="1800" dirty="0" err="1">
                <a:latin typeface="+mn-ea"/>
                <a:ea typeface="+mn-ea"/>
              </a:rPr>
              <a:t>Haskell</a:t>
            </a:r>
            <a:r>
              <a:rPr lang="fr-FR" sz="1800" dirty="0">
                <a:latin typeface="+mn-ea"/>
                <a:ea typeface="+mn-ea"/>
              </a:rPr>
              <a:t> (</a:t>
            </a:r>
            <a:r>
              <a:rPr lang="fr-FR" sz="1800" i="1" dirty="0">
                <a:latin typeface="+mn-ea"/>
                <a:ea typeface="+mn-ea"/>
              </a:rPr>
              <a:t>Monades: data)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>
                <a:latin typeface="+mn-ea"/>
                <a:ea typeface="+mn-ea"/>
              </a:rPr>
              <a:t>Typages (à la fois implicite et explicite)</a:t>
            </a:r>
          </a:p>
          <a:p>
            <a:pPr algn="l"/>
            <a:endParaRPr lang="fr-FR" sz="1800" dirty="0">
              <a:latin typeface="+mn-ea"/>
              <a:ea typeface="+mn-ea"/>
            </a:endParaRPr>
          </a:p>
          <a:p>
            <a:pPr algn="l"/>
            <a:r>
              <a:rPr lang="fr-FR" sz="1800" dirty="0">
                <a:latin typeface="+mn-ea"/>
                <a:ea typeface="+mn-ea"/>
              </a:rPr>
              <a:t>Le code Taskell peut fusionner en toute transparence avec le code Tamgu....</a:t>
            </a:r>
          </a:p>
          <a:p>
            <a:pPr algn="l"/>
            <a:endParaRPr lang="fr-FR" sz="1800" dirty="0">
              <a:latin typeface="+mn-ea"/>
              <a:ea typeface="+mn-ea"/>
            </a:endParaRPr>
          </a:p>
          <a:p>
            <a:pPr algn="l"/>
            <a:r>
              <a:rPr lang="fr-FR" sz="1800" dirty="0">
                <a:latin typeface="+mn-ea"/>
                <a:ea typeface="+mn-ea"/>
              </a:rPr>
              <a:t>Nous fournissons également un langage de prédicat complet avec DCG qui peut également se fondre en toute transparence dans le code Tamgu.</a:t>
            </a:r>
          </a:p>
          <a:p>
            <a:pPr algn="l"/>
            <a:endParaRPr lang="fr-FR" sz="1800" dirty="0">
              <a:latin typeface="+mn-ea"/>
              <a:ea typeface="+mn-ea"/>
            </a:endParaRPr>
          </a:p>
          <a:p>
            <a:pPr algn="l"/>
            <a:r>
              <a:rPr lang="fr-FR" sz="1800" dirty="0">
                <a:latin typeface="+mn-ea"/>
                <a:ea typeface="+mn-ea"/>
              </a:rPr>
              <a:t>Ces deux modules partagent les mêmes objets Tamgu de base...</a:t>
            </a:r>
            <a:endParaRPr lang="fr-FR" sz="1800" b="1" i="1" dirty="0">
              <a:latin typeface="+mn-ea"/>
              <a:ea typeface="+mn-ea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6343" y="221289"/>
            <a:ext cx="811871" cy="86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259360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792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</a:t>
            </a:r>
            <a:r>
              <a:rPr lang="en-US" dirty="0"/>
              <a:t>: </a:t>
            </a:r>
            <a:r>
              <a:rPr lang="en-US" i="1" dirty="0"/>
              <a:t>Traits spécifiques</a:t>
            </a:r>
          </a:p>
          <a:p>
            <a:endParaRPr dirty="0"/>
          </a:p>
        </p:txBody>
      </p:sp>
      <p:sp>
        <p:nvSpPr>
          <p:cNvPr id="124" name="//Function definition…"/>
          <p:cNvSpPr txBox="1"/>
          <p:nvPr/>
        </p:nvSpPr>
        <p:spPr>
          <a:xfrm>
            <a:off x="461686" y="2001673"/>
            <a:ext cx="6278963" cy="3031599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>
                <a:solidFill>
                  <a:srgbClr val="008F00"/>
                </a:solidFill>
              </a:rPr>
              <a:t>//Data structures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>
                <a:solidFill>
                  <a:srgbClr val="0505F5"/>
                </a:solidFill>
              </a:rPr>
              <a:t>&lt;dat</a:t>
            </a:r>
            <a:r>
              <a:rPr lang="en-GB" dirty="0"/>
              <a:t>a Form = Circle </a:t>
            </a:r>
            <a:r>
              <a:rPr lang="en-GB" dirty="0">
                <a:solidFill>
                  <a:srgbClr val="0505F5"/>
                </a:solidFill>
              </a:rPr>
              <a:t>float</a:t>
            </a:r>
            <a:r>
              <a:rPr lang="en-GB" dirty="0"/>
              <a:t> </a:t>
            </a:r>
            <a:r>
              <a:rPr lang="en-GB" dirty="0">
                <a:solidFill>
                  <a:srgbClr val="0505F5"/>
                </a:solidFill>
              </a:rPr>
              <a:t>float</a:t>
            </a:r>
            <a:r>
              <a:rPr lang="en-GB" dirty="0"/>
              <a:t> </a:t>
            </a:r>
            <a:r>
              <a:rPr lang="en-GB" dirty="0">
                <a:solidFill>
                  <a:srgbClr val="0505F5"/>
                </a:solidFill>
              </a:rPr>
              <a:t>float</a:t>
            </a:r>
            <a:r>
              <a:rPr lang="en-GB" dirty="0"/>
              <a:t>  | Rectangle </a:t>
            </a:r>
            <a:r>
              <a:rPr lang="en-GB" dirty="0">
                <a:solidFill>
                  <a:srgbClr val="0505F5"/>
                </a:solidFill>
              </a:rPr>
              <a:t>float</a:t>
            </a:r>
            <a:r>
              <a:rPr lang="en-GB" dirty="0"/>
              <a:t> </a:t>
            </a:r>
            <a:r>
              <a:rPr lang="en-GB" dirty="0">
                <a:solidFill>
                  <a:srgbClr val="0505F5"/>
                </a:solidFill>
              </a:rPr>
              <a:t>float</a:t>
            </a:r>
            <a:r>
              <a:rPr lang="en-GB" dirty="0"/>
              <a:t> </a:t>
            </a:r>
            <a:r>
              <a:rPr lang="en-GB" dirty="0">
                <a:solidFill>
                  <a:srgbClr val="0505F5"/>
                </a:solidFill>
              </a:rPr>
              <a:t>float</a:t>
            </a:r>
            <a:r>
              <a:rPr lang="en-GB" dirty="0"/>
              <a:t> </a:t>
            </a:r>
            <a:r>
              <a:rPr lang="en-GB" dirty="0">
                <a:solidFill>
                  <a:srgbClr val="0505F5"/>
                </a:solidFill>
              </a:rPr>
              <a:t>float</a:t>
            </a:r>
            <a:r>
              <a:rPr lang="en-GB" dirty="0"/>
              <a:t>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>
                <a:solidFill>
                  <a:srgbClr val="008F00"/>
                </a:solidFill>
              </a:rPr>
              <a:t>//Data structure functions</a:t>
            </a:r>
            <a:endParaRPr lang="en-GB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/>
              <a:t>&lt;</a:t>
            </a:r>
            <a:r>
              <a:rPr lang="en-GB" dirty="0">
                <a:solidFill>
                  <a:srgbClr val="9E2123"/>
                </a:solidFill>
              </a:rPr>
              <a:t>Surface </a:t>
            </a:r>
            <a:r>
              <a:rPr lang="en-GB" dirty="0"/>
              <a:t>:: Form </a:t>
            </a:r>
            <a:r>
              <a:rPr lang="en-GB" dirty="0">
                <a:latin typeface="Lucida Grande"/>
                <a:ea typeface="Lucida Grande"/>
                <a:cs typeface="Lucida Grande"/>
                <a:sym typeface="Lucida Grande"/>
              </a:rPr>
              <a:t>→</a:t>
            </a:r>
            <a:r>
              <a:rPr lang="en-GB" dirty="0"/>
              <a:t> </a:t>
            </a:r>
            <a:r>
              <a:rPr lang="en-GB" dirty="0">
                <a:solidFill>
                  <a:srgbClr val="0505F5"/>
                </a:solidFill>
              </a:rPr>
              <a:t>float</a:t>
            </a:r>
            <a:r>
              <a:rPr lang="en-GB" dirty="0"/>
              <a:t>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/>
              <a:t>&lt;</a:t>
            </a:r>
            <a:r>
              <a:rPr lang="en-GB" dirty="0">
                <a:solidFill>
                  <a:srgbClr val="9E2123"/>
                </a:solidFill>
              </a:rPr>
              <a:t>Surface(</a:t>
            </a:r>
            <a:r>
              <a:rPr lang="en-GB" dirty="0"/>
              <a:t>Circle _ _ r) = 2π×r²&gt;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/>
              <a:t>&lt;</a:t>
            </a:r>
            <a:r>
              <a:rPr lang="en-GB" dirty="0">
                <a:solidFill>
                  <a:srgbClr val="9E2123"/>
                </a:solidFill>
              </a:rPr>
              <a:t>Surface(</a:t>
            </a:r>
            <a:r>
              <a:rPr lang="en-GB" dirty="0"/>
              <a:t>Rectangle x y xx </a:t>
            </a:r>
            <a:r>
              <a:rPr lang="en-GB" dirty="0" err="1"/>
              <a:t>yy</a:t>
            </a:r>
            <a:r>
              <a:rPr lang="en-GB" dirty="0"/>
              <a:t>) = </a:t>
            </a:r>
            <a:r>
              <a:rPr lang="en-GB" dirty="0">
                <a:solidFill>
                  <a:srgbClr val="0505F5"/>
                </a:solidFill>
              </a:rPr>
              <a:t>abs</a:t>
            </a:r>
            <a:r>
              <a:rPr lang="en-GB" dirty="0"/>
              <a:t>(xx-x) × </a:t>
            </a:r>
            <a:r>
              <a:rPr lang="en-GB" dirty="0">
                <a:solidFill>
                  <a:srgbClr val="0505F5"/>
                </a:solidFill>
              </a:rPr>
              <a:t>abs</a:t>
            </a:r>
            <a:r>
              <a:rPr lang="en-GB" dirty="0"/>
              <a:t>(</a:t>
            </a:r>
            <a:r>
              <a:rPr lang="en-GB" dirty="0" err="1"/>
              <a:t>yy</a:t>
            </a:r>
            <a:r>
              <a:rPr lang="en-GB" dirty="0"/>
              <a:t>-y)&gt;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>
              <a:solidFill>
                <a:srgbClr val="008F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>
                <a:solidFill>
                  <a:srgbClr val="008F00"/>
                </a:solidFill>
              </a:rPr>
              <a:t>//Calling the right surface method for each object</a:t>
            </a:r>
            <a:endParaRPr lang="en-GB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>
                <a:solidFill>
                  <a:srgbClr val="9E2123"/>
                </a:solidFill>
              </a:rPr>
              <a:t>Surface</a:t>
            </a:r>
            <a:r>
              <a:rPr lang="en-GB" dirty="0"/>
              <a:t>(&lt;</a:t>
            </a:r>
            <a:r>
              <a:rPr lang="en-GB" dirty="0">
                <a:solidFill>
                  <a:srgbClr val="9E2123"/>
                </a:solidFill>
              </a:rPr>
              <a:t>Circle </a:t>
            </a:r>
            <a:r>
              <a:rPr lang="en-GB" dirty="0"/>
              <a:t>10 20 30&gt;);		 	</a:t>
            </a:r>
            <a:r>
              <a:rPr lang="en-GB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//</a:t>
            </a:r>
            <a:r>
              <a:rPr lang="hr-HR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rPr>
              <a:t> 5654.8667764616</a:t>
            </a:r>
            <a:endParaRPr lang="en-GB" sz="1600" i="1" dirty="0">
              <a:solidFill>
                <a:srgbClr val="FF0000"/>
              </a:solidFill>
              <a:latin typeface="Helvetica"/>
              <a:ea typeface="Helvetica"/>
              <a:cs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>
                <a:solidFill>
                  <a:srgbClr val="9E2123"/>
                </a:solidFill>
              </a:rPr>
              <a:t>Surface</a:t>
            </a:r>
            <a:r>
              <a:rPr lang="en-GB" dirty="0"/>
              <a:t>(&lt;</a:t>
            </a:r>
            <a:r>
              <a:rPr lang="en-GB" dirty="0">
                <a:solidFill>
                  <a:srgbClr val="9E2123"/>
                </a:solidFill>
              </a:rPr>
              <a:t>Rectangle </a:t>
            </a:r>
            <a:r>
              <a:rPr lang="en-GB" dirty="0"/>
              <a:t>20 20 40 40&gt;);		</a:t>
            </a:r>
            <a:r>
              <a:rPr lang="en-GB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//400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>
              <a:solidFill>
                <a:srgbClr val="008F00"/>
              </a:solidFill>
            </a:endParaRPr>
          </a:p>
        </p:txBody>
      </p:sp>
      <p:sp>
        <p:nvSpPr>
          <p:cNvPr id="4" name="//Function definition…"/>
          <p:cNvSpPr txBox="1"/>
          <p:nvPr/>
        </p:nvSpPr>
        <p:spPr>
          <a:xfrm>
            <a:off x="2591571" y="912690"/>
            <a:ext cx="5876609" cy="569387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>
                <a:solidFill>
                  <a:srgbClr val="008F00"/>
                </a:solidFill>
              </a:rPr>
              <a:t>//</a:t>
            </a:r>
            <a:r>
              <a:rPr lang="en-GB" dirty="0" err="1">
                <a:solidFill>
                  <a:srgbClr val="008F00"/>
                </a:solidFill>
              </a:rPr>
              <a:t>évaluation</a:t>
            </a:r>
            <a:r>
              <a:rPr lang="en-GB" dirty="0">
                <a:solidFill>
                  <a:srgbClr val="008F00"/>
                </a:solidFill>
              </a:rPr>
              <a:t> </a:t>
            </a:r>
            <a:r>
              <a:rPr lang="en-GB" dirty="0" err="1">
                <a:solidFill>
                  <a:srgbClr val="008F00"/>
                </a:solidFill>
              </a:rPr>
              <a:t>paresseuse</a:t>
            </a:r>
            <a:r>
              <a:rPr lang="en-GB" dirty="0">
                <a:solidFill>
                  <a:srgbClr val="008F00"/>
                </a:solidFill>
              </a:rPr>
              <a:t> et composition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/>
              <a:t>v=</a:t>
            </a:r>
            <a:r>
              <a:rPr lang="en-GB" dirty="0">
                <a:solidFill>
                  <a:srgbClr val="0505F5"/>
                </a:solidFill>
              </a:rPr>
              <a:t>&lt;ma</a:t>
            </a:r>
            <a:r>
              <a:rPr lang="en-GB" dirty="0"/>
              <a:t>p (*) . </a:t>
            </a:r>
            <a:r>
              <a:rPr lang="en-GB" dirty="0" err="1">
                <a:solidFill>
                  <a:srgbClr val="0505F5"/>
                </a:solidFill>
              </a:rPr>
              <a:t>takeWhile</a:t>
            </a:r>
            <a:r>
              <a:rPr lang="en-GB" dirty="0"/>
              <a:t> (&lt;10) . </a:t>
            </a:r>
            <a:r>
              <a:rPr lang="en-GB" dirty="0">
                <a:solidFill>
                  <a:srgbClr val="0505F5"/>
                </a:solidFill>
              </a:rPr>
              <a:t>filter</a:t>
            </a:r>
            <a:r>
              <a:rPr lang="en-GB" dirty="0"/>
              <a:t> (</a:t>
            </a:r>
            <a:r>
              <a:rPr lang="en-GB" dirty="0">
                <a:solidFill>
                  <a:srgbClr val="0505F5"/>
                </a:solidFill>
              </a:rPr>
              <a:t>odd</a:t>
            </a:r>
            <a:r>
              <a:rPr lang="en-GB" dirty="0"/>
              <a:t>) [1..] &gt;; </a:t>
            </a:r>
            <a:r>
              <a:rPr lang="en-GB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//[1,9,25,49,81]</a:t>
            </a:r>
          </a:p>
        </p:txBody>
      </p:sp>
    </p:spTree>
    <p:extLst>
      <p:ext uri="{BB962C8B-B14F-4D97-AF65-F5344CB8AC3E}">
        <p14:creationId xmlns:p14="http://schemas.microsoft.com/office/powerpoint/2010/main" val="1228747244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857899"/>
            <a:ext cx="5733737" cy="6924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baseline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Programmation</a:t>
            </a:r>
            <a:r>
              <a:rPr kumimoji="0" lang="en-GB" sz="4000" i="0" u="none" strike="noStrike" normalizeH="0" baseline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4000" i="0" u="none" strike="noStrike" normalizeH="0" baseline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logique</a:t>
            </a:r>
            <a:endParaRPr kumimoji="0" lang="en-GB" sz="400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+mn-ea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65306049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fr-FR" dirty="0"/>
              <a:t>Programmation logique</a:t>
            </a:r>
            <a:endParaRPr dirty="0"/>
          </a:p>
        </p:txBody>
      </p:sp>
      <p:sp>
        <p:nvSpPr>
          <p:cNvPr id="70" name="Tamgu also provides:…"/>
          <p:cNvSpPr txBox="1"/>
          <p:nvPr/>
        </p:nvSpPr>
        <p:spPr>
          <a:xfrm>
            <a:off x="404740" y="1474608"/>
            <a:ext cx="8335760" cy="3616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/>
            <a:r>
              <a:rPr lang="fr-FR" dirty="0">
                <a:latin typeface="+mn-ea"/>
                <a:ea typeface="+mn-ea"/>
              </a:rPr>
              <a:t>Tamgu dès aujourd'hui fournit :</a:t>
            </a:r>
          </a:p>
          <a:p>
            <a:pPr algn="l"/>
            <a:endParaRPr lang="fr-FR" dirty="0">
              <a:latin typeface="+mn-ea"/>
              <a:ea typeface="+mn-ea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fr-FR" dirty="0">
                <a:latin typeface="+mn-ea"/>
                <a:ea typeface="+mn-ea"/>
              </a:rPr>
              <a:t>Un moteur de prédicat entièrement intégré à Tamgu </a:t>
            </a:r>
          </a:p>
          <a:p>
            <a:pPr marL="342900" indent="-342900" algn="l">
              <a:buFont typeface="Arial" charset="0"/>
              <a:buChar char="•"/>
            </a:pPr>
            <a:endParaRPr lang="fr-FR" dirty="0">
              <a:latin typeface="+mn-ea"/>
              <a:ea typeface="+mn-ea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fr-FR" dirty="0">
                <a:latin typeface="+mn-ea"/>
                <a:ea typeface="+mn-ea"/>
              </a:rPr>
              <a:t>Règles de grammaire à clauses définies (GDC) qui peuvent être intégrées dans la structure même d'un programme.</a:t>
            </a:r>
          </a:p>
          <a:p>
            <a:pPr algn="l"/>
            <a:endParaRPr lang="fr-FR" dirty="0">
              <a:latin typeface="+mn-ea"/>
              <a:ea typeface="+mn-ea"/>
            </a:endParaRPr>
          </a:p>
          <a:p>
            <a:pPr algn="l"/>
            <a:r>
              <a:rPr lang="fr-FR" i="1" dirty="0">
                <a:latin typeface="+mn-ea"/>
                <a:ea typeface="+mn-ea"/>
              </a:rPr>
              <a:t>Non seulement vous pouvez déclarer du code Prolog dans du code Tamgu directement, mais les prédicats peuvent aussi rappeler des fonctions Tamgu....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851" y="228001"/>
            <a:ext cx="1690029" cy="660167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irst line goes here…"/>
          <p:cNvSpPr txBox="1"/>
          <p:nvPr/>
        </p:nvSpPr>
        <p:spPr>
          <a:xfrm>
            <a:off x="276190" y="228001"/>
            <a:ext cx="8605259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err="1"/>
              <a:t>Programmation</a:t>
            </a:r>
            <a:r>
              <a:rPr lang="en-US" dirty="0"/>
              <a:t> </a:t>
            </a:r>
            <a:r>
              <a:rPr lang="en-US" dirty="0" err="1"/>
              <a:t>logique</a:t>
            </a:r>
            <a:endParaRPr lang="en-US" dirty="0"/>
          </a:p>
          <a:p>
            <a:r>
              <a:rPr sz="1800" i="1" dirty="0"/>
              <a:t>Ex</a:t>
            </a:r>
            <a:r>
              <a:rPr lang="fr-FR" sz="1800" i="1" dirty="0"/>
              <a:t>e</a:t>
            </a:r>
            <a:r>
              <a:rPr sz="1800" i="1" dirty="0"/>
              <a:t>mple: </a:t>
            </a:r>
            <a:r>
              <a:rPr lang="fr-FR" sz="1800" i="1" dirty="0"/>
              <a:t>Détection de la descendance maternelle</a:t>
            </a:r>
            <a:endParaRPr sz="1800" i="1" dirty="0"/>
          </a:p>
        </p:txBody>
      </p:sp>
      <p:sp>
        <p:nvSpPr>
          <p:cNvPr id="74" name="//Our parent relations, which are stored in the fact base…"/>
          <p:cNvSpPr txBox="1"/>
          <p:nvPr/>
        </p:nvSpPr>
        <p:spPr>
          <a:xfrm>
            <a:off x="353320" y="1338892"/>
            <a:ext cx="8691360" cy="466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//</a:t>
            </a:r>
            <a:r>
              <a:rPr lang="fr-FR" sz="1400" dirty="0"/>
              <a:t>Nos r</a:t>
            </a:r>
            <a:r>
              <a:rPr sz="1400" dirty="0"/>
              <a:t>elations</a:t>
            </a:r>
            <a:r>
              <a:rPr lang="fr-FR" sz="1400" dirty="0"/>
              <a:t> parent</a:t>
            </a:r>
            <a:r>
              <a:rPr sz="1400" dirty="0"/>
              <a:t>, </a:t>
            </a:r>
            <a:r>
              <a:rPr lang="fr-FR" sz="1400" dirty="0"/>
              <a:t>sont enregistrées dans une base de connaissance</a:t>
            </a: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</a:t>
            </a:r>
            <a:r>
              <a:rPr sz="1400" dirty="0" err="1"/>
              <a:t>george</a:t>
            </a:r>
            <a:r>
              <a:rPr lang="fr-FR" sz="1400" dirty="0"/>
              <a:t>s</a:t>
            </a:r>
            <a:r>
              <a:rPr sz="1400" dirty="0"/>
              <a:t>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</a:t>
            </a:r>
            <a:r>
              <a:rPr lang="fr-FR" sz="1400" dirty="0"/>
              <a:t>pierre</a:t>
            </a:r>
            <a:r>
              <a:rPr sz="1400" dirty="0"/>
              <a:t>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</a:t>
            </a:r>
            <a:r>
              <a:rPr sz="1400" dirty="0" err="1"/>
              <a:t>george</a:t>
            </a:r>
            <a:r>
              <a:rPr lang="fr-FR" sz="1400" dirty="0"/>
              <a:t>s</a:t>
            </a:r>
            <a:r>
              <a:rPr sz="1400" dirty="0"/>
              <a:t>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</a:t>
            </a:r>
            <a:r>
              <a:rPr lang="fr-FR" sz="1400" dirty="0" err="1"/>
              <a:t>alain</a:t>
            </a:r>
            <a:r>
              <a:rPr sz="1400" dirty="0"/>
              <a:t>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FF0000"/>
                </a:solidFill>
              </a:rPr>
              <a:t>"</a:t>
            </a:r>
            <a:r>
              <a:rPr lang="fr-FR" sz="1400" dirty="0" err="1">
                <a:solidFill>
                  <a:srgbClr val="FF0000"/>
                </a:solidFill>
              </a:rPr>
              <a:t>alain</a:t>
            </a:r>
            <a:r>
              <a:rPr sz="1400" dirty="0">
                <a:solidFill>
                  <a:srgbClr val="FF0000"/>
                </a:solidFill>
              </a:rPr>
              <a:t>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FF0000"/>
                </a:solidFill>
              </a:rPr>
              <a:t>"</a:t>
            </a:r>
            <a:r>
              <a:rPr lang="fr-FR" sz="1400" dirty="0">
                <a:solidFill>
                  <a:srgbClr val="FF0000"/>
                </a:solidFill>
              </a:rPr>
              <a:t>marie</a:t>
            </a:r>
            <a:r>
              <a:rPr sz="1400" dirty="0">
                <a:solidFill>
                  <a:srgbClr val="FF0000"/>
                </a:solidFill>
              </a:rPr>
              <a:t>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</a:t>
            </a:r>
            <a:r>
              <a:rPr lang="fr-FR" sz="1400" dirty="0"/>
              <a:t>pierre</a:t>
            </a:r>
            <a:r>
              <a:rPr sz="1400" dirty="0"/>
              <a:t>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"christine"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/>
              <a:t>femme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FF0000"/>
                </a:solidFill>
              </a:rPr>
              <a:t>"</a:t>
            </a:r>
            <a:r>
              <a:rPr lang="fr-FR" sz="1400" dirty="0">
                <a:solidFill>
                  <a:srgbClr val="FF0000"/>
                </a:solidFill>
              </a:rPr>
              <a:t>marie</a:t>
            </a:r>
            <a:r>
              <a:rPr sz="1400" dirty="0">
                <a:solidFill>
                  <a:srgbClr val="FF0000"/>
                </a:solidFill>
              </a:rPr>
              <a:t>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>
                <a:solidFill>
                  <a:srgbClr val="9E2123"/>
                </a:solidFill>
              </a:rPr>
              <a:t>femme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"christine"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//</a:t>
            </a:r>
            <a:r>
              <a:rPr lang="fr-FR" sz="1400" dirty="0"/>
              <a:t>Les règles</a:t>
            </a: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/>
              <a:t>ancêtre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) :- </a:t>
            </a:r>
            <a:r>
              <a:rPr sz="1400" dirty="0">
                <a:solidFill>
                  <a:srgbClr val="0505F5"/>
                </a:solidFill>
              </a:rPr>
              <a:t>true</a:t>
            </a:r>
            <a:r>
              <a:rPr sz="1400" dirty="0">
                <a:solidFill>
                  <a:srgbClr val="000000"/>
                </a:solidFill>
              </a:rPr>
              <a:t>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/>
              <a:t>ancêtre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?Z</a:t>
            </a:r>
            <a:r>
              <a:rPr sz="1400" dirty="0">
                <a:solidFill>
                  <a:srgbClr val="000000"/>
                </a:solidFill>
              </a:rPr>
              <a:t>) :- </a:t>
            </a: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?Y</a:t>
            </a:r>
            <a:r>
              <a:rPr sz="1400" dirty="0">
                <a:solidFill>
                  <a:srgbClr val="000000"/>
                </a:solidFill>
              </a:rPr>
              <a:t>),</a:t>
            </a:r>
            <a:r>
              <a:rPr lang="fr-FR" sz="1400" dirty="0"/>
              <a:t>ancêtre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?Y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?Z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lineage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?Q</a:t>
            </a:r>
            <a:r>
              <a:rPr sz="1400" dirty="0">
                <a:solidFill>
                  <a:srgbClr val="000000"/>
                </a:solidFill>
              </a:rPr>
              <a:t>) :- </a:t>
            </a:r>
            <a:r>
              <a:rPr lang="fr-FR" sz="1400" dirty="0"/>
              <a:t>ancêtre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?Q</a:t>
            </a:r>
            <a:r>
              <a:rPr sz="1400" dirty="0">
                <a:solidFill>
                  <a:srgbClr val="000000"/>
                </a:solidFill>
              </a:rPr>
              <a:t>), </a:t>
            </a:r>
            <a:r>
              <a:rPr sz="1400" dirty="0"/>
              <a:t>fem</a:t>
            </a:r>
            <a:r>
              <a:rPr lang="fr-FR" sz="1400" dirty="0"/>
              <a:t>me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?Q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//</a:t>
            </a:r>
            <a:r>
              <a:rPr lang="fr-FR" sz="1400" dirty="0"/>
              <a:t>Du fait que la variable de réception est un vecteur, nous renvoyons toutes les possibilités.</a:t>
            </a: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vector</a:t>
            </a:r>
            <a:r>
              <a:rPr sz="1400" dirty="0">
                <a:solidFill>
                  <a:srgbClr val="000000"/>
                </a:solidFill>
              </a:rPr>
              <a:t> v=</a:t>
            </a:r>
            <a:r>
              <a:rPr sz="1400" dirty="0"/>
              <a:t>lineage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?Z</a:t>
            </a:r>
            <a:r>
              <a:rPr sz="1400" dirty="0">
                <a:solidFill>
                  <a:srgbClr val="000000"/>
                </a:solidFill>
              </a:rPr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println</a:t>
            </a:r>
            <a:r>
              <a:rPr sz="1400" dirty="0">
                <a:solidFill>
                  <a:srgbClr val="000000"/>
                </a:solidFill>
              </a:rPr>
              <a:t>(v);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4242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>
                <a:solidFill>
                  <a:srgbClr val="000000"/>
                </a:solidFill>
              </a:rPr>
              <a:t>[</a:t>
            </a:r>
            <a:r>
              <a:rPr sz="1600" dirty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</a:t>
            </a:r>
            <a:r>
              <a:rPr sz="1600" dirty="0" err="1"/>
              <a:t>george</a:t>
            </a:r>
            <a:r>
              <a:rPr lang="fr-FR" sz="1600" dirty="0"/>
              <a:t>s</a:t>
            </a:r>
            <a:r>
              <a:rPr sz="1600" dirty="0"/>
              <a:t>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"christine"</a:t>
            </a:r>
            <a:r>
              <a:rPr sz="1600" dirty="0">
                <a:solidFill>
                  <a:srgbClr val="000000"/>
                </a:solidFill>
              </a:rPr>
              <a:t>),</a:t>
            </a:r>
            <a:r>
              <a:rPr sz="1600" dirty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</a:t>
            </a:r>
            <a:r>
              <a:rPr sz="1600" dirty="0" err="1"/>
              <a:t>george</a:t>
            </a:r>
            <a:r>
              <a:rPr lang="fr-FR" sz="1600" dirty="0"/>
              <a:t>s</a:t>
            </a:r>
            <a:r>
              <a:rPr sz="1600" dirty="0"/>
              <a:t>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</a:t>
            </a:r>
            <a:r>
              <a:rPr lang="fr-FR" sz="1600" dirty="0"/>
              <a:t>marie</a:t>
            </a:r>
            <a:r>
              <a:rPr sz="1600" dirty="0"/>
              <a:t>"</a:t>
            </a:r>
            <a:r>
              <a:rPr sz="1600" dirty="0">
                <a:solidFill>
                  <a:srgbClr val="000000"/>
                </a:solidFill>
              </a:rPr>
              <a:t>),</a:t>
            </a:r>
            <a:r>
              <a:rPr sz="1600" dirty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</a:t>
            </a:r>
            <a:r>
              <a:rPr lang="fr-FR" sz="1600" dirty="0" err="1"/>
              <a:t>alain</a:t>
            </a:r>
            <a:r>
              <a:rPr sz="1600" dirty="0"/>
              <a:t>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</a:t>
            </a:r>
            <a:r>
              <a:rPr lang="fr-FR" sz="1600" dirty="0"/>
              <a:t>marie</a:t>
            </a:r>
            <a:r>
              <a:rPr sz="1600" dirty="0"/>
              <a:t>"</a:t>
            </a:r>
            <a:r>
              <a:rPr sz="1600" dirty="0">
                <a:solidFill>
                  <a:srgbClr val="000000"/>
                </a:solidFill>
              </a:rPr>
              <a:t>),</a:t>
            </a:r>
            <a:endParaRPr lang="fr-FR" sz="16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4242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</a:t>
            </a:r>
            <a:r>
              <a:rPr lang="fr-FR" sz="1600" dirty="0"/>
              <a:t>pierre</a:t>
            </a:r>
            <a:r>
              <a:rPr sz="1600" dirty="0"/>
              <a:t>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"christine"</a:t>
            </a:r>
            <a:r>
              <a:rPr sz="1600" dirty="0">
                <a:solidFill>
                  <a:srgbClr val="000000"/>
                </a:solidFill>
              </a:rPr>
              <a:t>)]</a:t>
            </a:r>
          </a:p>
        </p:txBody>
      </p:sp>
      <p:sp>
        <p:nvSpPr>
          <p:cNvPr id="75" name="Femme"/>
          <p:cNvSpPr/>
          <p:nvPr/>
        </p:nvSpPr>
        <p:spPr>
          <a:xfrm>
            <a:off x="6943663" y="1177501"/>
            <a:ext cx="692274" cy="15311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97" h="21600" extrusionOk="0">
                <a:moveTo>
                  <a:pt x="10652" y="0"/>
                </a:moveTo>
                <a:cubicBezTo>
                  <a:pt x="9610" y="0"/>
                  <a:pt x="8570" y="182"/>
                  <a:pt x="7774" y="547"/>
                </a:cubicBezTo>
                <a:cubicBezTo>
                  <a:pt x="6184" y="1276"/>
                  <a:pt x="6184" y="2458"/>
                  <a:pt x="7774" y="3188"/>
                </a:cubicBezTo>
                <a:cubicBezTo>
                  <a:pt x="9365" y="3917"/>
                  <a:pt x="11943" y="3917"/>
                  <a:pt x="13534" y="3188"/>
                </a:cubicBezTo>
                <a:cubicBezTo>
                  <a:pt x="15124" y="2458"/>
                  <a:pt x="15124" y="1276"/>
                  <a:pt x="13534" y="547"/>
                </a:cubicBezTo>
                <a:cubicBezTo>
                  <a:pt x="12738" y="182"/>
                  <a:pt x="11695" y="0"/>
                  <a:pt x="10652" y="0"/>
                </a:cubicBezTo>
                <a:close/>
                <a:moveTo>
                  <a:pt x="7859" y="4109"/>
                </a:moveTo>
                <a:cubicBezTo>
                  <a:pt x="5671" y="4109"/>
                  <a:pt x="4499" y="4934"/>
                  <a:pt x="4153" y="5420"/>
                </a:cubicBezTo>
                <a:lnTo>
                  <a:pt x="50" y="11877"/>
                </a:lnTo>
                <a:cubicBezTo>
                  <a:pt x="-150" y="12205"/>
                  <a:pt x="268" y="12546"/>
                  <a:pt x="985" y="12638"/>
                </a:cubicBezTo>
                <a:cubicBezTo>
                  <a:pt x="1106" y="12653"/>
                  <a:pt x="1229" y="12661"/>
                  <a:pt x="1349" y="12661"/>
                </a:cubicBezTo>
                <a:cubicBezTo>
                  <a:pt x="1938" y="12661"/>
                  <a:pt x="2478" y="12482"/>
                  <a:pt x="2644" y="12209"/>
                </a:cubicBezTo>
                <a:lnTo>
                  <a:pt x="6269" y="6537"/>
                </a:lnTo>
                <a:lnTo>
                  <a:pt x="6994" y="6537"/>
                </a:lnTo>
                <a:cubicBezTo>
                  <a:pt x="6989" y="6544"/>
                  <a:pt x="6983" y="6551"/>
                  <a:pt x="6979" y="6558"/>
                </a:cubicBezTo>
                <a:lnTo>
                  <a:pt x="2405" y="14438"/>
                </a:lnTo>
                <a:cubicBezTo>
                  <a:pt x="2329" y="14570"/>
                  <a:pt x="2506" y="14676"/>
                  <a:pt x="2803" y="14676"/>
                </a:cubicBezTo>
                <a:lnTo>
                  <a:pt x="6067" y="14676"/>
                </a:lnTo>
                <a:lnTo>
                  <a:pt x="6067" y="20674"/>
                </a:lnTo>
                <a:cubicBezTo>
                  <a:pt x="6067" y="21185"/>
                  <a:pt x="6972" y="21600"/>
                  <a:pt x="8087" y="21600"/>
                </a:cubicBezTo>
                <a:cubicBezTo>
                  <a:pt x="9203" y="21600"/>
                  <a:pt x="10104" y="21185"/>
                  <a:pt x="10104" y="20674"/>
                </a:cubicBezTo>
                <a:lnTo>
                  <a:pt x="10104" y="14676"/>
                </a:lnTo>
                <a:cubicBezTo>
                  <a:pt x="10326" y="14676"/>
                  <a:pt x="10531" y="14676"/>
                  <a:pt x="10608" y="14676"/>
                </a:cubicBezTo>
                <a:cubicBezTo>
                  <a:pt x="10695" y="14676"/>
                  <a:pt x="10945" y="14676"/>
                  <a:pt x="11201" y="14676"/>
                </a:cubicBezTo>
                <a:lnTo>
                  <a:pt x="11201" y="20674"/>
                </a:lnTo>
                <a:cubicBezTo>
                  <a:pt x="11201" y="21185"/>
                  <a:pt x="12105" y="21600"/>
                  <a:pt x="13221" y="21600"/>
                </a:cubicBezTo>
                <a:cubicBezTo>
                  <a:pt x="14337" y="21600"/>
                  <a:pt x="15238" y="21185"/>
                  <a:pt x="15238" y="20674"/>
                </a:cubicBezTo>
                <a:lnTo>
                  <a:pt x="15238" y="14676"/>
                </a:lnTo>
                <a:lnTo>
                  <a:pt x="18410" y="14676"/>
                </a:lnTo>
                <a:cubicBezTo>
                  <a:pt x="18706" y="14676"/>
                  <a:pt x="18887" y="14570"/>
                  <a:pt x="18811" y="14438"/>
                </a:cubicBezTo>
                <a:lnTo>
                  <a:pt x="14237" y="6558"/>
                </a:lnTo>
                <a:cubicBezTo>
                  <a:pt x="14233" y="6551"/>
                  <a:pt x="14227" y="6544"/>
                  <a:pt x="14222" y="6537"/>
                </a:cubicBezTo>
                <a:lnTo>
                  <a:pt x="14932" y="6537"/>
                </a:lnTo>
                <a:lnTo>
                  <a:pt x="18656" y="12192"/>
                </a:lnTo>
                <a:cubicBezTo>
                  <a:pt x="18827" y="12463"/>
                  <a:pt x="19364" y="12638"/>
                  <a:pt x="19948" y="12638"/>
                </a:cubicBezTo>
                <a:cubicBezTo>
                  <a:pt x="20072" y="12638"/>
                  <a:pt x="20199" y="12631"/>
                  <a:pt x="20324" y="12614"/>
                </a:cubicBezTo>
                <a:cubicBezTo>
                  <a:pt x="21038" y="12519"/>
                  <a:pt x="21450" y="12177"/>
                  <a:pt x="21244" y="11850"/>
                </a:cubicBezTo>
                <a:lnTo>
                  <a:pt x="17037" y="5432"/>
                </a:lnTo>
                <a:lnTo>
                  <a:pt x="17022" y="5407"/>
                </a:lnTo>
                <a:cubicBezTo>
                  <a:pt x="16669" y="4924"/>
                  <a:pt x="15494" y="4112"/>
                  <a:pt x="13328" y="4112"/>
                </a:cubicBezTo>
                <a:cubicBezTo>
                  <a:pt x="13316" y="4112"/>
                  <a:pt x="13303" y="4112"/>
                  <a:pt x="13291" y="4112"/>
                </a:cubicBezTo>
                <a:lnTo>
                  <a:pt x="12768" y="4114"/>
                </a:lnTo>
                <a:cubicBezTo>
                  <a:pt x="12732" y="4113"/>
                  <a:pt x="12698" y="4109"/>
                  <a:pt x="12662" y="4109"/>
                </a:cubicBezTo>
                <a:lnTo>
                  <a:pt x="7859" y="4109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38100" tIns="38100" rIns="38100" bIns="38100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err="1"/>
              <a:t>Programmation</a:t>
            </a:r>
            <a:r>
              <a:rPr lang="en-US" dirty="0"/>
              <a:t> </a:t>
            </a:r>
            <a:r>
              <a:rPr lang="en-US" dirty="0" err="1"/>
              <a:t>logique</a:t>
            </a:r>
            <a:endParaRPr lang="en-US" dirty="0"/>
          </a:p>
          <a:p>
            <a:r>
              <a:rPr lang="en-US" sz="1800" i="1" dirty="0" err="1"/>
              <a:t>Exemple</a:t>
            </a:r>
            <a:r>
              <a:rPr lang="en-US" sz="1800" i="1" dirty="0"/>
              <a:t> </a:t>
            </a:r>
            <a:r>
              <a:rPr lang="en-US" sz="1800" i="1" dirty="0" err="1"/>
              <a:t>en</a:t>
            </a:r>
            <a:r>
              <a:rPr lang="en-US" sz="1800" i="1" dirty="0"/>
              <a:t> SWI Prolog</a:t>
            </a:r>
          </a:p>
        </p:txBody>
      </p:sp>
      <p:sp>
        <p:nvSpPr>
          <p:cNvPr id="78" name="parent(george,sam).…"/>
          <p:cNvSpPr txBox="1"/>
          <p:nvPr/>
        </p:nvSpPr>
        <p:spPr>
          <a:xfrm>
            <a:off x="528580" y="1369640"/>
            <a:ext cx="8691360" cy="3031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</a:t>
            </a:r>
            <a:r>
              <a:rPr dirty="0" err="1"/>
              <a:t>george</a:t>
            </a:r>
            <a:r>
              <a:rPr dirty="0"/>
              <a:t>,</a:t>
            </a:r>
            <a:r>
              <a:rPr lang="fr-FR" dirty="0"/>
              <a:t>pierre</a:t>
            </a:r>
            <a:r>
              <a:rPr dirty="0"/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</a:t>
            </a:r>
            <a:r>
              <a:rPr dirty="0" err="1"/>
              <a:t>george</a:t>
            </a:r>
            <a:r>
              <a:rPr dirty="0"/>
              <a:t>,</a:t>
            </a:r>
            <a:r>
              <a:rPr lang="fr-FR" dirty="0" err="1"/>
              <a:t>alain</a:t>
            </a:r>
            <a:r>
              <a:rPr dirty="0"/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</a:t>
            </a:r>
            <a:r>
              <a:rPr lang="fr-FR" dirty="0" err="1"/>
              <a:t>alain</a:t>
            </a:r>
            <a:r>
              <a:rPr dirty="0"/>
              <a:t>,</a:t>
            </a:r>
            <a:r>
              <a:rPr lang="fr-FR" dirty="0"/>
              <a:t>marie</a:t>
            </a:r>
            <a:r>
              <a:rPr dirty="0"/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</a:t>
            </a:r>
            <a:r>
              <a:rPr lang="fr-FR" dirty="0"/>
              <a:t>pierre</a:t>
            </a:r>
            <a:r>
              <a:rPr dirty="0"/>
              <a:t>,christine).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female</a:t>
            </a:r>
            <a:r>
              <a:rPr dirty="0"/>
              <a:t>(</a:t>
            </a:r>
            <a:r>
              <a:rPr lang="fr-FR" dirty="0"/>
              <a:t>marie</a:t>
            </a:r>
            <a:r>
              <a:rPr dirty="0"/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female</a:t>
            </a:r>
            <a:r>
              <a:rPr dirty="0"/>
              <a:t>(christine).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(X,X) :- </a:t>
            </a:r>
            <a:r>
              <a:rPr dirty="0">
                <a:solidFill>
                  <a:srgbClr val="0505F5"/>
                </a:solidFill>
              </a:rPr>
              <a:t>true</a:t>
            </a:r>
            <a:r>
              <a:rPr dirty="0"/>
              <a:t>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(X,Z) :- </a:t>
            </a: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(X,Y),</a:t>
            </a: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(Y,Z).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lineage</a:t>
            </a:r>
            <a:r>
              <a:rPr dirty="0"/>
              <a:t>(X,Q) :- </a:t>
            </a: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(X,Q), </a:t>
            </a:r>
            <a:r>
              <a:rPr dirty="0">
                <a:solidFill>
                  <a:srgbClr val="9E2123"/>
                </a:solidFill>
              </a:rPr>
              <a:t>female</a:t>
            </a:r>
            <a:r>
              <a:rPr dirty="0"/>
              <a:t>(Q).</a:t>
            </a:r>
          </a:p>
        </p:txBody>
      </p:sp>
      <p:pic>
        <p:nvPicPr>
          <p:cNvPr id="79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2670" y="228001"/>
            <a:ext cx="1031290" cy="1031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</a:t>
            </a:r>
            <a:r>
              <a:rPr lang="fr-FR" dirty="0"/>
              <a:t>: Programmation de données</a:t>
            </a:r>
            <a:endParaRPr dirty="0"/>
          </a:p>
        </p:txBody>
      </p:sp>
      <p:sp>
        <p:nvSpPr>
          <p:cNvPr id="45" name="What is Tamgu 탐구?"/>
          <p:cNvSpPr txBox="1"/>
          <p:nvPr/>
        </p:nvSpPr>
        <p:spPr>
          <a:xfrm>
            <a:off x="670677" y="1420221"/>
            <a:ext cx="7609723" cy="4324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algn="l"/>
            <a:r>
              <a:rPr lang="fr-FR" dirty="0">
                <a:latin typeface="+mn-ea"/>
                <a:ea typeface="+mn-ea"/>
              </a:rPr>
              <a:t>"Les modèles modernes d'apprentissage machine d'aujourd'hui exigent des ensembles d'entrainement massivement étiquetés - qui n'existent généralement pas pour des applications réelles (...)</a:t>
            </a:r>
          </a:p>
          <a:p>
            <a:pPr algn="l"/>
            <a:endParaRPr lang="fr-FR" dirty="0">
              <a:latin typeface="+mn-ea"/>
              <a:ea typeface="+mn-ea"/>
            </a:endParaRPr>
          </a:p>
          <a:p>
            <a:pPr algn="l"/>
            <a:r>
              <a:rPr lang="fr-FR" dirty="0">
                <a:latin typeface="+mn-ea"/>
                <a:ea typeface="+mn-ea"/>
              </a:rPr>
              <a:t>Dans ce nouveau paradigme de programmation de données, le développeur se concentre sur l'écriture d'un ensemble de fonctions d'étiquetage, qui sont de simples scripts qui labélisent automatiquement les données."	</a:t>
            </a:r>
          </a:p>
          <a:p>
            <a:pPr algn="l"/>
            <a:r>
              <a:rPr lang="fr-FR" dirty="0">
                <a:latin typeface="+mn-ea"/>
                <a:ea typeface="+mn-ea"/>
              </a:rPr>
              <a:t>										</a:t>
            </a:r>
          </a:p>
          <a:p>
            <a:pPr algn="l"/>
            <a:r>
              <a:rPr lang="fr-FR" dirty="0">
                <a:latin typeface="+mn-ea"/>
                <a:ea typeface="+mn-ea"/>
              </a:rPr>
              <a:t>										   Christopher Ré (</a:t>
            </a:r>
            <a:r>
              <a:rPr lang="fr-FR" i="1" dirty="0" err="1">
                <a:latin typeface="+mn-ea"/>
                <a:ea typeface="+mn-ea"/>
              </a:rPr>
              <a:t>Snorkel</a:t>
            </a:r>
            <a:r>
              <a:rPr lang="fr-FR" dirty="0">
                <a:latin typeface="+mn-ea"/>
                <a:ea typeface="+mn-ea"/>
              </a:rPr>
              <a:t>)</a:t>
            </a:r>
          </a:p>
          <a:p>
            <a:pPr algn="r"/>
            <a:r>
              <a:rPr lang="fr-FR" i="1" dirty="0">
                <a:latin typeface="+mn-ea"/>
                <a:ea typeface="+mn-ea"/>
              </a:rPr>
              <a:t>P.R. Stanford</a:t>
            </a:r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0141222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857899"/>
            <a:ext cx="5733737" cy="6924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baseline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Cas</a:t>
            </a:r>
            <a:r>
              <a:rPr kumimoji="0" lang="en-GB" sz="4000" i="0" u="none" strike="noStrike" normalizeH="0" baseline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4000" i="0" u="none" strike="noStrike" normalizeH="0" baseline="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d'usage</a:t>
            </a:r>
            <a:endParaRPr kumimoji="0" lang="en-GB" sz="400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+mn-ea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29101699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/>
              <a:t>Tamgu </a:t>
            </a:r>
            <a:r>
              <a:rPr lang="fr-FR" dirty="0" err="1"/>
              <a:t>탐구</a:t>
            </a:r>
            <a:r>
              <a:rPr lang="fr-FR" dirty="0"/>
              <a:t>: Cas d'usage</a:t>
            </a:r>
            <a:endParaRPr lang="fr-FR" i="1" dirty="0"/>
          </a:p>
        </p:txBody>
      </p:sp>
      <p:sp>
        <p:nvSpPr>
          <p:cNvPr id="3" name="ZoneTexte 2"/>
          <p:cNvSpPr txBox="1"/>
          <p:nvPr/>
        </p:nvSpPr>
        <p:spPr>
          <a:xfrm>
            <a:off x="767774" y="1958731"/>
            <a:ext cx="7875484" cy="22929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2400" dirty="0">
                <a:latin typeface="+mn-ea"/>
                <a:ea typeface="+mn-ea"/>
              </a:rPr>
              <a:t>Tamgu </a:t>
            </a:r>
            <a:r>
              <a:rPr lang="en-GB" sz="2400" dirty="0" err="1">
                <a:latin typeface="+mn-ea"/>
                <a:ea typeface="+mn-ea"/>
              </a:rPr>
              <a:t>est</a:t>
            </a:r>
            <a:r>
              <a:rPr lang="en-GB" sz="2400" dirty="0">
                <a:latin typeface="+mn-ea"/>
                <a:ea typeface="+mn-ea"/>
              </a:rPr>
              <a:t> déjà </a:t>
            </a:r>
            <a:r>
              <a:rPr lang="en-GB" sz="2400" dirty="0" err="1">
                <a:latin typeface="+mn-ea"/>
                <a:ea typeface="+mn-ea"/>
              </a:rPr>
              <a:t>utilisé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dans</a:t>
            </a:r>
            <a:r>
              <a:rPr lang="en-GB" sz="2400" dirty="0">
                <a:latin typeface="+mn-ea"/>
                <a:ea typeface="+mn-ea"/>
              </a:rPr>
              <a:t> des </a:t>
            </a:r>
            <a:r>
              <a:rPr lang="en-GB" sz="2400" dirty="0" err="1">
                <a:latin typeface="+mn-ea"/>
                <a:ea typeface="+mn-ea"/>
              </a:rPr>
              <a:t>projets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en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cours</a:t>
            </a:r>
            <a:r>
              <a:rPr lang="en-GB" sz="2400" dirty="0">
                <a:latin typeface="+mn-ea"/>
                <a:ea typeface="+mn-ea"/>
              </a:rPr>
              <a:t>:</a:t>
            </a:r>
          </a:p>
          <a:p>
            <a:pPr algn="l"/>
            <a:endParaRPr lang="en-GB" sz="2400" dirty="0">
              <a:latin typeface="+mn-ea"/>
              <a:ea typeface="+mn-ea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>
                <a:latin typeface="+mn-ea"/>
                <a:ea typeface="+mn-ea"/>
              </a:rPr>
              <a:t>Annotation de </a:t>
            </a:r>
            <a:r>
              <a:rPr lang="en-GB" sz="2400" dirty="0" err="1">
                <a:latin typeface="+mn-ea"/>
                <a:ea typeface="+mn-ea"/>
              </a:rPr>
              <a:t>texte</a:t>
            </a:r>
            <a:r>
              <a:rPr lang="en-GB" sz="2400" dirty="0">
                <a:latin typeface="+mn-ea"/>
                <a:ea typeface="+mn-ea"/>
              </a:rPr>
              <a:t> (</a:t>
            </a:r>
            <a:r>
              <a:rPr lang="en-GB" sz="2400" dirty="0" err="1">
                <a:latin typeface="+mn-ea"/>
                <a:ea typeface="+mn-ea"/>
              </a:rPr>
              <a:t>vue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avant</a:t>
            </a:r>
            <a:r>
              <a:rPr lang="en-GB" sz="2400" dirty="0">
                <a:latin typeface="+mn-ea"/>
                <a:ea typeface="+mn-ea"/>
              </a:rPr>
              <a:t>)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 err="1">
                <a:latin typeface="+mn-ea"/>
                <a:ea typeface="+mn-ea"/>
              </a:rPr>
              <a:t>Génération</a:t>
            </a:r>
            <a:r>
              <a:rPr lang="en-GB" sz="2400" dirty="0">
                <a:latin typeface="+mn-ea"/>
                <a:ea typeface="+mn-ea"/>
              </a:rPr>
              <a:t> de </a:t>
            </a:r>
            <a:r>
              <a:rPr lang="en-GB" sz="2400" dirty="0" err="1">
                <a:latin typeface="+mn-ea"/>
                <a:ea typeface="+mn-ea"/>
              </a:rPr>
              <a:t>texte</a:t>
            </a:r>
            <a:endParaRPr lang="en-GB" sz="2400" dirty="0">
              <a:latin typeface="+mn-ea"/>
              <a:ea typeface="+mn-ea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 err="1">
                <a:latin typeface="+mn-ea"/>
                <a:ea typeface="+mn-ea"/>
              </a:rPr>
              <a:t>Détection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d'erreurs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dans</a:t>
            </a:r>
            <a:r>
              <a:rPr lang="en-GB" sz="2400" dirty="0">
                <a:latin typeface="+mn-ea"/>
                <a:ea typeface="+mn-ea"/>
              </a:rPr>
              <a:t> un corpus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 err="1">
                <a:latin typeface="+mn-ea"/>
                <a:ea typeface="+mn-ea"/>
              </a:rPr>
              <a:t>Détection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d'adresse</a:t>
            </a:r>
            <a:endParaRPr lang="en-GB" sz="2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78300139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0" y="228001"/>
            <a:ext cx="8711694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/>
              <a:t>Tamgu </a:t>
            </a:r>
            <a:r>
              <a:rPr lang="fr-FR" dirty="0" err="1"/>
              <a:t>탐구</a:t>
            </a:r>
            <a:r>
              <a:rPr lang="fr-FR" dirty="0"/>
              <a:t>: Cas d'usage 1</a:t>
            </a:r>
            <a:endParaRPr lang="fr-FR" i="1" dirty="0"/>
          </a:p>
          <a:p>
            <a:r>
              <a:rPr lang="fr-FR" sz="1800" i="1" dirty="0"/>
              <a:t>Exemple génération (Programmation de données: corpus synthétique)</a:t>
            </a:r>
          </a:p>
        </p:txBody>
      </p:sp>
      <p:sp>
        <p:nvSpPr>
          <p:cNvPr id="124" name="subj(&quot;manger&quot;,&quot;dame&quot;).…"/>
          <p:cNvSpPr txBox="1"/>
          <p:nvPr/>
        </p:nvSpPr>
        <p:spPr>
          <a:xfrm>
            <a:off x="276191" y="1305350"/>
            <a:ext cx="4047583" cy="5032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subj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"manger"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"dame"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obj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"manger"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"pomme"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adj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"pomme"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"beau"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prep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"de"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"colline"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comp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"pomme"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"de"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avant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"beau"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noun_phrase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NP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?Det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?Adjc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)) :-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>
                <a:solidFill>
                  <a:srgbClr val="9E2123"/>
                </a:solidFill>
              </a:rPr>
              <a:t>det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?Det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>
                <a:solidFill>
                  <a:srgbClr val="9E2123"/>
                </a:solidFill>
              </a:rPr>
              <a:t>adj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?Adj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>
                <a:solidFill>
                  <a:srgbClr val="8282E6"/>
                </a:solidFill>
              </a:rPr>
              <a:t>?Adjc</a:t>
            </a:r>
            <a:r>
              <a:rPr sz="1400" dirty="0">
                <a:solidFill>
                  <a:srgbClr val="000000"/>
                </a:solidFill>
              </a:rPr>
              <a:t> </a:t>
            </a:r>
            <a:r>
              <a:rPr sz="1400" dirty="0">
                <a:solidFill>
                  <a:srgbClr val="0505F5"/>
                </a:solidFill>
              </a:rPr>
              <a:t>is</a:t>
            </a:r>
            <a:r>
              <a:rPr sz="1400" dirty="0">
                <a:solidFill>
                  <a:srgbClr val="000000"/>
                </a:solidFill>
              </a:rPr>
              <a:t> </a:t>
            </a:r>
            <a:r>
              <a:rPr sz="1400" b="1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genreadj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?Adj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/>
              <a:t>avant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?Adj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verb_phrase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?SNoun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VP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?Verbc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)) :- !,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>
                <a:solidFill>
                  <a:srgbClr val="9E2123"/>
                </a:solidFill>
              </a:rPr>
              <a:t>obj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?Noun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b="1" i="1" dirty="0">
                <a:solidFill>
                  <a:srgbClr val="FF0000"/>
                </a:solidFill>
              </a:rPr>
              <a:t>conjugue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?SNoun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?Verbc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/>
              <a:t>noun_phrase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sentence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?VP</a:t>
            </a:r>
            <a:r>
              <a:rPr sz="1400" dirty="0">
                <a:solidFill>
                  <a:srgbClr val="000000"/>
                </a:solidFill>
              </a:rPr>
              <a:t>)) :-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>
                <a:solidFill>
                  <a:srgbClr val="9E2123"/>
                </a:solidFill>
              </a:rPr>
              <a:t>subj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?Noun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/>
              <a:t>noun_phrase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/>
              <a:t>verb_phrase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?VP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4619172" y="1305350"/>
            <a:ext cx="4301803" cy="1369606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400" dirty="0">
                <a:latin typeface="+mn-ea"/>
                <a:ea typeface="+mn-ea"/>
              </a:rPr>
              <a:t>La dame mange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la belle </a:t>
            </a:r>
            <a:r>
              <a:rPr lang="fr-FR" sz="1400" dirty="0">
                <a:latin typeface="+mn-ea"/>
                <a:ea typeface="+mn-ea"/>
              </a:rPr>
              <a:t>pomme de la colline.</a:t>
            </a:r>
          </a:p>
          <a:p>
            <a:pPr algn="l"/>
            <a:r>
              <a:rPr lang="fr-FR" sz="1400" dirty="0">
                <a:latin typeface="+mn-ea"/>
                <a:ea typeface="+mn-ea"/>
              </a:rPr>
              <a:t>La dame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mange</a:t>
            </a:r>
            <a:r>
              <a:rPr lang="fr-FR" sz="1400" dirty="0">
                <a:solidFill>
                  <a:srgbClr val="FF0000"/>
                </a:solidFill>
                <a:latin typeface="+mn-ea"/>
                <a:ea typeface="+mn-ea"/>
              </a:rPr>
              <a:t> </a:t>
            </a:r>
            <a:r>
              <a:rPr lang="fr-FR" sz="1400" dirty="0">
                <a:latin typeface="+mn-ea"/>
                <a:ea typeface="+mn-ea"/>
              </a:rPr>
              <a:t>une belle pomme.</a:t>
            </a:r>
          </a:p>
          <a:p>
            <a:pPr algn="l"/>
            <a:r>
              <a:rPr lang="fr-FR" sz="1400" dirty="0">
                <a:latin typeface="+mn-ea"/>
                <a:ea typeface="+mn-ea"/>
              </a:rPr>
              <a:t>La dame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ne </a:t>
            </a:r>
            <a:r>
              <a:rPr lang="fr-FR" sz="1400" dirty="0">
                <a:latin typeface="+mn-ea"/>
                <a:ea typeface="+mn-ea"/>
              </a:rPr>
              <a:t>mange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pas</a:t>
            </a:r>
            <a:r>
              <a:rPr lang="fr-FR" sz="1400" dirty="0">
                <a:latin typeface="+mn-ea"/>
                <a:ea typeface="+mn-ea"/>
              </a:rPr>
              <a:t> la belle pomme de la colline.</a:t>
            </a:r>
          </a:p>
          <a:p>
            <a:pPr algn="l"/>
            <a:r>
              <a:rPr lang="fr-FR" sz="1400" dirty="0">
                <a:latin typeface="+mn-ea"/>
                <a:ea typeface="+mn-ea"/>
              </a:rPr>
              <a:t>Une pomme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est</a:t>
            </a:r>
            <a:r>
              <a:rPr lang="fr-FR" sz="1400" dirty="0">
                <a:latin typeface="+mn-ea"/>
                <a:ea typeface="+mn-ea"/>
              </a:rPr>
              <a:t>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mangée</a:t>
            </a:r>
            <a:r>
              <a:rPr lang="fr-FR" sz="1400" dirty="0">
                <a:latin typeface="+mn-ea"/>
                <a:ea typeface="+mn-ea"/>
              </a:rPr>
              <a:t> par la dame.</a:t>
            </a:r>
          </a:p>
          <a:p>
            <a:pPr algn="l"/>
            <a:endParaRPr lang="fr-FR" sz="1400" dirty="0">
              <a:latin typeface="+mn-ea"/>
              <a:ea typeface="+mn-ea"/>
            </a:endParaRPr>
          </a:p>
          <a:p>
            <a:pPr algn="l"/>
            <a:r>
              <a:rPr lang="fr-FR" sz="1400" dirty="0" err="1">
                <a:latin typeface="+mn-ea"/>
                <a:ea typeface="+mn-ea"/>
              </a:rPr>
              <a:t>Etc</a:t>
            </a:r>
            <a:r>
              <a:rPr lang="mr-IN" sz="1400" dirty="0">
                <a:latin typeface="+mn-ea"/>
                <a:ea typeface="+mn-ea"/>
              </a:rPr>
              <a:t>…</a:t>
            </a:r>
            <a:endParaRPr lang="fr-FR" sz="1400" dirty="0">
              <a:latin typeface="+mn-ea"/>
              <a:ea typeface="+mn-ea"/>
            </a:endParaRPr>
          </a:p>
        </p:txBody>
      </p:sp>
      <p:sp>
        <p:nvSpPr>
          <p:cNvPr id="6" name="function genreadj(string n,string adj) {…"/>
          <p:cNvSpPr txBox="1"/>
          <p:nvPr/>
        </p:nvSpPr>
        <p:spPr>
          <a:xfrm>
            <a:off x="5368878" y="3703641"/>
            <a:ext cx="3619006" cy="2662267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b="1" i="1" dirty="0">
                <a:solidFill>
                  <a:schemeClr val="tx1"/>
                </a:solidFill>
              </a:rPr>
              <a:t>Prédicats peuvent appeler des fonctions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function</a:t>
            </a:r>
            <a:r>
              <a:rPr sz="1200" dirty="0">
                <a:solidFill>
                  <a:srgbClr val="000000"/>
                </a:solidFill>
              </a:rPr>
              <a:t> </a:t>
            </a:r>
            <a:r>
              <a:rPr sz="1200" dirty="0">
                <a:solidFill>
                  <a:srgbClr val="9E2123"/>
                </a:solidFill>
              </a:rPr>
              <a:t>genreadj</a:t>
            </a:r>
            <a:r>
              <a:rPr sz="1200" dirty="0">
                <a:solidFill>
                  <a:srgbClr val="000000"/>
                </a:solidFill>
              </a:rPr>
              <a:t>(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n,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adj)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</a:t>
            </a:r>
            <a:r>
              <a:rPr sz="1200" dirty="0">
                <a:solidFill>
                  <a:srgbClr val="0505F5"/>
                </a:solidFill>
              </a:rPr>
              <a:t>vector</a:t>
            </a:r>
            <a:r>
              <a:rPr sz="1200" dirty="0"/>
              <a:t> nounfeat=trans.</a:t>
            </a:r>
            <a:r>
              <a:rPr sz="1200" dirty="0">
                <a:solidFill>
                  <a:srgbClr val="800080"/>
                </a:solidFill>
              </a:rPr>
              <a:t>lookup</a:t>
            </a:r>
            <a:r>
              <a:rPr sz="1200" dirty="0"/>
              <a:t>(n);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</a:t>
            </a:r>
            <a:r>
              <a:rPr sz="1200" dirty="0"/>
              <a:t>for</a:t>
            </a:r>
            <a:r>
              <a:rPr sz="1200" dirty="0">
                <a:solidFill>
                  <a:srgbClr val="000000"/>
                </a:solidFill>
              </a:rPr>
              <a:t> (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m </a:t>
            </a:r>
            <a:r>
              <a:rPr sz="1200" dirty="0"/>
              <a:t>in</a:t>
            </a:r>
            <a:r>
              <a:rPr sz="1200" dirty="0">
                <a:solidFill>
                  <a:srgbClr val="000000"/>
                </a:solidFill>
              </a:rPr>
              <a:t> nounfeat)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</a:t>
            </a:r>
            <a:r>
              <a:rPr sz="1200" dirty="0">
                <a:solidFill>
                  <a:srgbClr val="0505F5"/>
                </a:solidFill>
              </a:rPr>
              <a:t>if</a:t>
            </a:r>
            <a:r>
              <a:rPr sz="1200" dirty="0"/>
              <a:t> (</a:t>
            </a:r>
            <a:r>
              <a:rPr sz="1200" dirty="0">
                <a:solidFill>
                  <a:srgbClr val="FF0000"/>
                </a:solidFill>
              </a:rPr>
              <a:t>"+Fem"</a:t>
            </a:r>
            <a:r>
              <a:rPr sz="1200" dirty="0"/>
              <a:t> </a:t>
            </a:r>
            <a:r>
              <a:rPr sz="1200" dirty="0">
                <a:solidFill>
                  <a:srgbClr val="0505F5"/>
                </a:solidFill>
              </a:rPr>
              <a:t>in</a:t>
            </a:r>
            <a:r>
              <a:rPr sz="1200" dirty="0"/>
              <a:t> m)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    adj+=</a:t>
            </a:r>
            <a:r>
              <a:rPr sz="1200" dirty="0">
                <a:solidFill>
                  <a:srgbClr val="FF0000"/>
                </a:solidFill>
              </a:rPr>
              <a:t>"+Fem"</a:t>
            </a:r>
            <a:r>
              <a:rPr sz="1200" dirty="0"/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</a:t>
            </a:r>
            <a:r>
              <a:rPr sz="1200" dirty="0">
                <a:solidFill>
                  <a:srgbClr val="0505F5"/>
                </a:solidFill>
              </a:rPr>
              <a:t>else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    adj+=</a:t>
            </a:r>
            <a:r>
              <a:rPr sz="1200" dirty="0">
                <a:solidFill>
                  <a:srgbClr val="FF0000"/>
                </a:solidFill>
              </a:rPr>
              <a:t>"+Masc"</a:t>
            </a:r>
            <a:r>
              <a:rPr sz="1200" dirty="0"/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</a:t>
            </a:r>
            <a:r>
              <a:rPr sz="1200" dirty="0">
                <a:solidFill>
                  <a:srgbClr val="0505F5"/>
                </a:solidFill>
              </a:rPr>
              <a:t>break</a:t>
            </a:r>
            <a:r>
              <a:rPr sz="1200" dirty="0"/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v=trans.</a:t>
            </a:r>
            <a:r>
              <a:rPr sz="1200" dirty="0">
                <a:solidFill>
                  <a:srgbClr val="800080"/>
                </a:solidFill>
              </a:rPr>
              <a:t>lookdown</a:t>
            </a:r>
            <a:r>
              <a:rPr sz="1200" dirty="0"/>
              <a:t>(adj);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</a:t>
            </a:r>
            <a:r>
              <a:rPr sz="1200" dirty="0">
                <a:solidFill>
                  <a:srgbClr val="0505F5"/>
                </a:solidFill>
              </a:rPr>
              <a:t>return</a:t>
            </a:r>
            <a:r>
              <a:rPr sz="1200" dirty="0"/>
              <a:t>(v[0]);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}</a:t>
            </a:r>
          </a:p>
        </p:txBody>
      </p:sp>
      <p:cxnSp>
        <p:nvCxnSpPr>
          <p:cNvPr id="5" name="Connecteur en arc 4"/>
          <p:cNvCxnSpPr>
            <a:endCxn id="6" idx="1"/>
          </p:cNvCxnSpPr>
          <p:nvPr/>
        </p:nvCxnSpPr>
        <p:spPr>
          <a:xfrm>
            <a:off x="1635512" y="3694771"/>
            <a:ext cx="3733366" cy="1340004"/>
          </a:xfrm>
          <a:prstGeom prst="curved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605058763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35952"/>
            <a:ext cx="7496794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/>
              <a:t>Tamgu </a:t>
            </a:r>
            <a:r>
              <a:rPr lang="en-GB" dirty="0" err="1"/>
              <a:t>탐구</a:t>
            </a:r>
            <a:r>
              <a:rPr lang="en-GB" dirty="0"/>
              <a:t>: </a:t>
            </a:r>
            <a:r>
              <a:rPr lang="en-GB" dirty="0" err="1"/>
              <a:t>Cas</a:t>
            </a:r>
            <a:r>
              <a:rPr lang="en-GB" dirty="0"/>
              <a:t> </a:t>
            </a:r>
            <a:r>
              <a:rPr lang="en-GB" dirty="0" err="1"/>
              <a:t>d'usage</a:t>
            </a:r>
            <a:r>
              <a:rPr lang="en-GB" dirty="0"/>
              <a:t> 2</a:t>
            </a:r>
            <a:endParaRPr lang="en-GB" i="1" dirty="0"/>
          </a:p>
          <a:p>
            <a:r>
              <a:rPr lang="en-GB" sz="1800" i="1" dirty="0"/>
              <a:t>Extension de corpus avec des phrases </a:t>
            </a:r>
            <a:r>
              <a:rPr lang="en-GB" sz="1800" i="1" dirty="0" err="1"/>
              <a:t>bruitées</a:t>
            </a:r>
            <a:r>
              <a:rPr lang="en-GB" sz="1800" i="1" dirty="0"/>
              <a:t> </a:t>
            </a:r>
            <a:r>
              <a:rPr lang="en-GB" sz="1800" i="1" dirty="0" err="1">
                <a:solidFill>
                  <a:srgbClr val="FF0000"/>
                </a:solidFill>
              </a:rPr>
              <a:t>synthétiques</a:t>
            </a:r>
            <a:r>
              <a:rPr lang="en-GB" sz="1800" i="1" dirty="0"/>
              <a:t> (NMT)</a:t>
            </a:r>
          </a:p>
        </p:txBody>
      </p:sp>
      <p:sp>
        <p:nvSpPr>
          <p:cNvPr id="124" name="subj(&quot;manger&quot;,&quot;dame&quot;).…"/>
          <p:cNvSpPr txBox="1"/>
          <p:nvPr/>
        </p:nvSpPr>
        <p:spPr>
          <a:xfrm>
            <a:off x="276191" y="3690618"/>
            <a:ext cx="7700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>
              <a:solidFill>
                <a:srgbClr val="00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470814" y="1314292"/>
            <a:ext cx="8089861" cy="6924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2000" dirty="0">
                <a:latin typeface="+mn-ea"/>
                <a:ea typeface="+mn-ea"/>
              </a:rPr>
              <a:t>Le but </a:t>
            </a:r>
            <a:r>
              <a:rPr lang="en-GB" sz="2000" dirty="0" err="1">
                <a:latin typeface="+mn-ea"/>
                <a:ea typeface="+mn-ea"/>
              </a:rPr>
              <a:t>est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d'étendre</a:t>
            </a:r>
            <a:r>
              <a:rPr lang="en-GB" sz="2000" dirty="0">
                <a:latin typeface="+mn-ea"/>
                <a:ea typeface="+mn-ea"/>
              </a:rPr>
              <a:t> un corpus avec des phrases </a:t>
            </a:r>
            <a:r>
              <a:rPr lang="en-GB" sz="2000" dirty="0" err="1">
                <a:latin typeface="+mn-ea"/>
                <a:ea typeface="+mn-ea"/>
              </a:rPr>
              <a:t>synthétiques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contenant</a:t>
            </a:r>
            <a:r>
              <a:rPr lang="en-GB" sz="2000" dirty="0">
                <a:latin typeface="+mn-ea"/>
                <a:ea typeface="+mn-ea"/>
              </a:rPr>
              <a:t> des </a:t>
            </a:r>
            <a:r>
              <a:rPr lang="en-GB" sz="2000" dirty="0" err="1">
                <a:latin typeface="+mn-ea"/>
                <a:ea typeface="+mn-ea"/>
              </a:rPr>
              <a:t>erreurs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typiques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en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français</a:t>
            </a:r>
            <a:r>
              <a:rPr lang="en-GB" sz="2000" dirty="0">
                <a:latin typeface="+mn-ea"/>
                <a:ea typeface="+mn-ea"/>
              </a:rPr>
              <a:t>....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709734" y="2069228"/>
            <a:ext cx="7063251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800" dirty="0">
                <a:latin typeface="+mn-ea"/>
                <a:ea typeface="+mn-ea"/>
              </a:rPr>
              <a:t>Tamgu fournit des lexiques sous la forme de transducteurs, qui peuvent être interrogés avec des </a:t>
            </a:r>
            <a:r>
              <a:rPr lang="fr-FR" sz="1800" i="1" dirty="0">
                <a:latin typeface="+mn-ea"/>
                <a:ea typeface="+mn-ea"/>
              </a:rPr>
              <a:t>flags </a:t>
            </a:r>
            <a:r>
              <a:rPr lang="fr-FR" sz="1800" dirty="0">
                <a:latin typeface="+mn-ea"/>
                <a:ea typeface="+mn-ea"/>
              </a:rPr>
              <a:t>de distance d'édition :</a:t>
            </a:r>
          </a:p>
        </p:txBody>
      </p:sp>
      <p:sp>
        <p:nvSpPr>
          <p:cNvPr id="7" name="analyse = français.lookup(mot.lower(), 2, a_first|a_vowel|a_surface);…"/>
          <p:cNvSpPr txBox="1"/>
          <p:nvPr/>
        </p:nvSpPr>
        <p:spPr>
          <a:xfrm>
            <a:off x="709734" y="3036593"/>
            <a:ext cx="8167300" cy="1308050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analyse 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/>
              <a:t>(mot.</a:t>
            </a:r>
            <a:r>
              <a:rPr dirty="0">
                <a:solidFill>
                  <a:srgbClr val="800080"/>
                </a:solidFill>
              </a:rPr>
              <a:t>lower</a:t>
            </a:r>
            <a:r>
              <a:rPr dirty="0"/>
              <a:t>(), 2, </a:t>
            </a:r>
            <a:r>
              <a:rPr dirty="0">
                <a:solidFill>
                  <a:srgbClr val="0505F5"/>
                </a:solidFill>
              </a:rPr>
              <a:t>a_first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a_vowel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/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analyse 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/>
              <a:t>(mot.</a:t>
            </a:r>
            <a:r>
              <a:rPr dirty="0">
                <a:solidFill>
                  <a:srgbClr val="800080"/>
                </a:solidFill>
              </a:rPr>
              <a:t>lower</a:t>
            </a:r>
            <a:r>
              <a:rPr dirty="0"/>
              <a:t>(), 10, </a:t>
            </a:r>
            <a:r>
              <a:rPr dirty="0">
                <a:solidFill>
                  <a:srgbClr val="0505F5"/>
                </a:solidFill>
              </a:rPr>
              <a:t>a_repetition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a_first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/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analyse 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/>
              <a:t>(mot, 1, </a:t>
            </a:r>
            <a:r>
              <a:rPr dirty="0">
                <a:solidFill>
                  <a:srgbClr val="0505F5"/>
                </a:solidFill>
              </a:rPr>
              <a:t>a_switch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/>
              <a:t>);</a:t>
            </a:r>
            <a:endParaRPr lang="fr-FR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i="1" dirty="0">
                <a:solidFill>
                  <a:srgbClr val="FF0000"/>
                </a:solidFill>
              </a:rPr>
              <a:t>Nous avons appliqué ce programme à un corpus et extrait environ 10 000 mots différents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8" name="analyse = français.lookup(mot.lower(), 2, a_first|a_vowel|a_surface);…"/>
          <p:cNvSpPr txBox="1"/>
          <p:nvPr/>
        </p:nvSpPr>
        <p:spPr>
          <a:xfrm>
            <a:off x="709733" y="4721488"/>
            <a:ext cx="7266413" cy="1308050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analyse 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/>
              <a:t>(</a:t>
            </a:r>
            <a:r>
              <a:rPr lang="fr-FR" sz="1600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’</a:t>
            </a:r>
            <a:r>
              <a:rPr lang="fr-FR" sz="1600" dirty="0" err="1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resumé</a:t>
            </a:r>
            <a:r>
              <a:rPr lang="fr-FR" dirty="0"/>
              <a:t>’</a:t>
            </a:r>
            <a:r>
              <a:rPr dirty="0"/>
              <a:t>, 2, </a:t>
            </a:r>
            <a:r>
              <a:rPr dirty="0">
                <a:solidFill>
                  <a:srgbClr val="0505F5"/>
                </a:solidFill>
              </a:rPr>
              <a:t>a_first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a_vowel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/>
              <a:t>);</a:t>
            </a:r>
            <a:endParaRPr lang="fr-FR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>
                <a:sym typeface="Wingdings"/>
              </a:rPr>
              <a:t> </a:t>
            </a:r>
            <a:r>
              <a:rPr lang="fr-FR" sz="1600" dirty="0">
                <a:sym typeface="Helvetica"/>
              </a:rPr>
              <a:t>['résumé']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/>
              <a:t>---------------------------------------------------------------------------------------------------------</a:t>
            </a:r>
            <a:endParaRPr lang="fr-FR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/>
              <a:t>analyse = </a:t>
            </a:r>
            <a:r>
              <a:rPr lang="fr-FR" dirty="0" err="1"/>
              <a:t>français.</a:t>
            </a:r>
            <a:r>
              <a:rPr lang="fr-FR" dirty="0" err="1">
                <a:solidFill>
                  <a:srgbClr val="800080"/>
                </a:solidFill>
              </a:rPr>
              <a:t>lookup</a:t>
            </a:r>
            <a:r>
              <a:rPr lang="fr-FR" dirty="0"/>
              <a:t>("</a:t>
            </a:r>
            <a:r>
              <a:rPr lang="fr-FR" dirty="0" err="1">
                <a:solidFill>
                  <a:srgbClr val="FF0000"/>
                </a:solidFill>
              </a:rPr>
              <a:t>trèèèèèèèès</a:t>
            </a:r>
            <a:r>
              <a:rPr lang="fr-FR" dirty="0"/>
              <a:t>", 10, </a:t>
            </a:r>
            <a:r>
              <a:rPr lang="fr-FR" dirty="0" err="1">
                <a:solidFill>
                  <a:srgbClr val="0505F5"/>
                </a:solidFill>
              </a:rPr>
              <a:t>a_repetition</a:t>
            </a:r>
            <a:r>
              <a:rPr lang="fr-FR" dirty="0" err="1"/>
              <a:t>|</a:t>
            </a:r>
            <a:r>
              <a:rPr lang="fr-FR" dirty="0" err="1">
                <a:solidFill>
                  <a:srgbClr val="0505F5"/>
                </a:solidFill>
              </a:rPr>
              <a:t>a_first</a:t>
            </a:r>
            <a:r>
              <a:rPr lang="fr-FR" dirty="0" err="1"/>
              <a:t>|</a:t>
            </a:r>
            <a:r>
              <a:rPr lang="fr-FR" dirty="0" err="1">
                <a:solidFill>
                  <a:srgbClr val="0505F5"/>
                </a:solidFill>
              </a:rPr>
              <a:t>a_surface</a:t>
            </a:r>
            <a:r>
              <a:rPr lang="fr-FR" dirty="0"/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>
                <a:sym typeface="Wingdings"/>
              </a:rPr>
              <a:t> </a:t>
            </a:r>
            <a:r>
              <a:rPr lang="fr-FR" sz="1600" dirty="0">
                <a:sym typeface="Helvetica"/>
              </a:rPr>
              <a:t>[’très']</a:t>
            </a:r>
          </a:p>
        </p:txBody>
      </p:sp>
    </p:spTree>
    <p:extLst>
      <p:ext uri="{BB962C8B-B14F-4D97-AF65-F5344CB8AC3E}">
        <p14:creationId xmlns:p14="http://schemas.microsoft.com/office/powerpoint/2010/main" val="1168917718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ubj(&quot;manger&quot;,&quot;dame&quot;).…"/>
          <p:cNvSpPr txBox="1"/>
          <p:nvPr/>
        </p:nvSpPr>
        <p:spPr>
          <a:xfrm>
            <a:off x="276191" y="4121798"/>
            <a:ext cx="7700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>
              <a:solidFill>
                <a:srgbClr val="00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614514" y="2025252"/>
            <a:ext cx="7760286" cy="6924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2000" dirty="0">
                <a:latin typeface="+mn-ea"/>
                <a:ea typeface="+mn-ea"/>
              </a:rPr>
              <a:t>Nous </a:t>
            </a:r>
            <a:r>
              <a:rPr lang="en-GB" sz="2000" dirty="0" err="1">
                <a:latin typeface="+mn-ea"/>
                <a:ea typeface="+mn-ea"/>
              </a:rPr>
              <a:t>voulons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générer</a:t>
            </a:r>
            <a:r>
              <a:rPr lang="en-GB" sz="2000" dirty="0">
                <a:latin typeface="+mn-ea"/>
                <a:ea typeface="+mn-ea"/>
              </a:rPr>
              <a:t> des phrases </a:t>
            </a:r>
            <a:r>
              <a:rPr lang="en-GB" sz="2000" dirty="0" err="1">
                <a:latin typeface="+mn-ea"/>
                <a:ea typeface="+mn-ea"/>
              </a:rPr>
              <a:t>en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remplaçant</a:t>
            </a:r>
            <a:r>
              <a:rPr lang="en-GB" sz="2000" dirty="0">
                <a:latin typeface="+mn-ea"/>
                <a:ea typeface="+mn-ea"/>
              </a:rPr>
              <a:t> les mots corrects par des </a:t>
            </a:r>
            <a:r>
              <a:rPr lang="en-GB" sz="2000" dirty="0" err="1">
                <a:latin typeface="+mn-ea"/>
                <a:ea typeface="+mn-ea"/>
              </a:rPr>
              <a:t>erreurs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réelles</a:t>
            </a:r>
            <a:r>
              <a:rPr lang="en-GB" sz="2000" dirty="0">
                <a:latin typeface="+mn-ea"/>
                <a:ea typeface="+mn-ea"/>
              </a:rPr>
              <a:t>.... </a:t>
            </a:r>
          </a:p>
        </p:txBody>
      </p:sp>
      <p:sp>
        <p:nvSpPr>
          <p:cNvPr id="7" name="analyse = français.lookup(mot.lower(), 2, a_first|a_vowel|a_surface);…"/>
          <p:cNvSpPr txBox="1"/>
          <p:nvPr/>
        </p:nvSpPr>
        <p:spPr>
          <a:xfrm>
            <a:off x="614515" y="3375440"/>
            <a:ext cx="3763848" cy="2015936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/>
            <a:r>
              <a:rPr lang="fr-FR" sz="1800" i="1" dirty="0"/>
              <a:t>Mots corrects fournis sous forme de lexique qui sera compilé dans un transducteur à la volée :</a:t>
            </a:r>
            <a:endParaRPr lang="fr-FR" sz="1800" i="1" dirty="0">
              <a:latin typeface="+mn-lt"/>
            </a:endParaRPr>
          </a:p>
          <a:p>
            <a:pPr algn="l"/>
            <a:endParaRPr lang="fr-FR" sz="1800" dirty="0">
              <a:latin typeface="+mn-lt"/>
            </a:endParaRPr>
          </a:p>
          <a:p>
            <a:pPr algn="l"/>
            <a:r>
              <a:rPr lang="fr-FR" sz="1800" dirty="0">
                <a:latin typeface="+mn-lt"/>
              </a:rPr>
              <a:t>@</a:t>
            </a:r>
            <a:r>
              <a:rPr lang="fr-FR" sz="1800" dirty="0">
                <a:solidFill>
                  <a:srgbClr val="FF0000"/>
                </a:solidFill>
                <a:latin typeface="+mn-lt"/>
              </a:rPr>
              <a:t>check</a:t>
            </a:r>
            <a:r>
              <a:rPr lang="fr-FR" sz="1800" dirty="0">
                <a:latin typeface="+mn-lt"/>
              </a:rPr>
              <a:t> ← évolutions.</a:t>
            </a:r>
          </a:p>
          <a:p>
            <a:pPr algn="l"/>
            <a:r>
              <a:rPr lang="fr-FR" sz="1800" dirty="0">
                <a:latin typeface="+mn-lt"/>
              </a:rPr>
              <a:t>@</a:t>
            </a:r>
            <a:r>
              <a:rPr lang="fr-FR" sz="1800" dirty="0">
                <a:solidFill>
                  <a:srgbClr val="FF0000"/>
                </a:solidFill>
                <a:latin typeface="+mn-lt"/>
              </a:rPr>
              <a:t>check</a:t>
            </a:r>
            <a:r>
              <a:rPr lang="fr-FR" sz="1800" dirty="0">
                <a:latin typeface="+mn-lt"/>
              </a:rPr>
              <a:t> ← évolué.</a:t>
            </a:r>
          </a:p>
          <a:p>
            <a:pPr algn="l"/>
            <a:r>
              <a:rPr lang="fr-FR" sz="1800" dirty="0">
                <a:latin typeface="+mn-lt"/>
              </a:rPr>
              <a:t>@</a:t>
            </a:r>
            <a:r>
              <a:rPr lang="fr-FR" sz="1800" dirty="0">
                <a:solidFill>
                  <a:srgbClr val="FF0000"/>
                </a:solidFill>
                <a:latin typeface="+mn-lt"/>
              </a:rPr>
              <a:t>check</a:t>
            </a:r>
            <a:r>
              <a:rPr lang="fr-FR" sz="1800" dirty="0">
                <a:latin typeface="+mn-lt"/>
              </a:rPr>
              <a:t> ← évoque.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4562735" y="3513939"/>
            <a:ext cx="4023360" cy="1461939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800" i="1" dirty="0"/>
              <a:t>Erreurs trouvées dans le corpus</a:t>
            </a:r>
            <a:endParaRPr lang="fr-FR" sz="1800" dirty="0">
              <a:latin typeface="+mn-lt"/>
            </a:endParaRPr>
          </a:p>
          <a:p>
            <a:pPr algn="l"/>
            <a:endParaRPr lang="fr-FR" sz="1800" dirty="0"/>
          </a:p>
          <a:p>
            <a:pPr algn="l"/>
            <a:r>
              <a:rPr lang="fr-FR" sz="1800" dirty="0"/>
              <a:t>'</a:t>
            </a:r>
            <a:r>
              <a:rPr lang="fr-FR" sz="1800" dirty="0">
                <a:latin typeface="+mn-lt"/>
              </a:rPr>
              <a:t>évolutions':['</a:t>
            </a:r>
            <a:r>
              <a:rPr lang="fr-FR" sz="1800" dirty="0" err="1">
                <a:latin typeface="+mn-lt"/>
              </a:rPr>
              <a:t>evolutions</a:t>
            </a:r>
            <a:r>
              <a:rPr lang="fr-FR" sz="1800" dirty="0">
                <a:latin typeface="+mn-lt"/>
              </a:rPr>
              <a:t>'],</a:t>
            </a:r>
          </a:p>
          <a:p>
            <a:pPr algn="l"/>
            <a:r>
              <a:rPr lang="fr-FR" sz="1800" dirty="0">
                <a:latin typeface="+mn-lt"/>
              </a:rPr>
              <a:t>'évolué':['</a:t>
            </a:r>
            <a:r>
              <a:rPr lang="fr-FR" sz="1800" dirty="0" err="1">
                <a:latin typeface="+mn-lt"/>
              </a:rPr>
              <a:t>evolué</a:t>
            </a:r>
            <a:r>
              <a:rPr lang="fr-FR" sz="1800" dirty="0">
                <a:latin typeface="+mn-lt"/>
              </a:rPr>
              <a:t>'],</a:t>
            </a:r>
          </a:p>
          <a:p>
            <a:pPr algn="l"/>
            <a:r>
              <a:rPr lang="fr-FR" sz="1800" dirty="0">
                <a:latin typeface="+mn-lt"/>
              </a:rPr>
              <a:t>'évoque':['</a:t>
            </a:r>
            <a:r>
              <a:rPr lang="fr-FR" sz="1800" dirty="0" err="1">
                <a:latin typeface="+mn-lt"/>
              </a:rPr>
              <a:t>évoqque</a:t>
            </a:r>
            <a:r>
              <a:rPr lang="fr-FR" sz="1800" dirty="0">
                <a:latin typeface="+mn-lt"/>
              </a:rPr>
              <a:t>']</a:t>
            </a:r>
          </a:p>
        </p:txBody>
      </p:sp>
      <p:sp>
        <p:nvSpPr>
          <p:cNvPr id="8" name="First line goes here…"/>
          <p:cNvSpPr txBox="1"/>
          <p:nvPr/>
        </p:nvSpPr>
        <p:spPr>
          <a:xfrm>
            <a:off x="276191" y="235952"/>
            <a:ext cx="7496794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/>
              <a:t>Tamgu </a:t>
            </a:r>
            <a:r>
              <a:rPr lang="en-GB" dirty="0" err="1"/>
              <a:t>탐구</a:t>
            </a:r>
            <a:r>
              <a:rPr lang="en-GB" dirty="0"/>
              <a:t>: </a:t>
            </a:r>
            <a:r>
              <a:rPr lang="en-GB" dirty="0" err="1"/>
              <a:t>Cas</a:t>
            </a:r>
            <a:r>
              <a:rPr lang="en-GB" dirty="0"/>
              <a:t> </a:t>
            </a:r>
            <a:r>
              <a:rPr lang="en-GB" dirty="0" err="1"/>
              <a:t>d'usage</a:t>
            </a:r>
            <a:r>
              <a:rPr lang="en-GB" dirty="0"/>
              <a:t> 2</a:t>
            </a:r>
            <a:endParaRPr lang="en-GB" i="1" dirty="0"/>
          </a:p>
          <a:p>
            <a:r>
              <a:rPr lang="en-GB" sz="1800" i="1" dirty="0"/>
              <a:t>Extension de corpus avec des phrases </a:t>
            </a:r>
            <a:r>
              <a:rPr lang="en-GB" sz="1800" i="1" dirty="0" err="1"/>
              <a:t>bruitées</a:t>
            </a:r>
            <a:r>
              <a:rPr lang="en-GB" sz="1800" i="1" dirty="0"/>
              <a:t> </a:t>
            </a:r>
            <a:r>
              <a:rPr lang="en-GB" sz="1800" i="1" dirty="0" err="1">
                <a:solidFill>
                  <a:srgbClr val="FF0000"/>
                </a:solidFill>
              </a:rPr>
              <a:t>synthétiques</a:t>
            </a:r>
            <a:r>
              <a:rPr lang="en-GB" sz="1800" i="1" dirty="0"/>
              <a:t> (NMT)</a:t>
            </a:r>
          </a:p>
        </p:txBody>
      </p:sp>
    </p:spTree>
    <p:extLst>
      <p:ext uri="{BB962C8B-B14F-4D97-AF65-F5344CB8AC3E}">
        <p14:creationId xmlns:p14="http://schemas.microsoft.com/office/powerpoint/2010/main" val="1084529584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hrase ← #check.…"/>
          <p:cNvSpPr txBox="1"/>
          <p:nvPr/>
        </p:nvSpPr>
        <p:spPr>
          <a:xfrm>
            <a:off x="448886" y="1428383"/>
            <a:ext cx="6373656" cy="1862048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>
                <a:solidFill>
                  <a:schemeClr val="accent3"/>
                </a:solidFill>
              </a:rPr>
              <a:t>// Une règle pour détecter un mot du lexique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phrase </a:t>
            </a:r>
            <a:r>
              <a:rPr sz="1400" dirty="0">
                <a:latin typeface="Lucida Grande"/>
                <a:ea typeface="Lucida Grande"/>
                <a:cs typeface="Lucida Grande"/>
                <a:sym typeface="Lucida Grande"/>
              </a:rPr>
              <a:t>←</a:t>
            </a:r>
            <a:r>
              <a:rPr sz="1400" dirty="0"/>
              <a:t> </a:t>
            </a:r>
            <a:r>
              <a:rPr sz="1400" dirty="0">
                <a:solidFill>
                  <a:srgbClr val="8282E6"/>
                </a:solidFill>
              </a:rPr>
              <a:t>#check</a:t>
            </a:r>
            <a:r>
              <a:rPr sz="1400" dirty="0"/>
              <a:t>.</a:t>
            </a:r>
            <a:endParaRPr lang="fr-FR" sz="14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4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 err="1">
                <a:solidFill>
                  <a:srgbClr val="0505F5"/>
                </a:solidFill>
                <a:latin typeface="Helvetica"/>
                <a:ea typeface="Helvetica"/>
                <a:cs typeface="Helvetica"/>
              </a:rPr>
              <a:t>annotator</a:t>
            </a:r>
            <a:r>
              <a:rPr lang="fr-FR" sz="1400" dirty="0"/>
              <a:t> r; </a:t>
            </a:r>
            <a:r>
              <a:rPr lang="fr-FR" sz="1400" dirty="0">
                <a:solidFill>
                  <a:schemeClr val="accent3"/>
                </a:solidFill>
              </a:rPr>
              <a:t>//pour accéder à la règle...</a:t>
            </a:r>
            <a:endParaRPr lang="fr-FR" sz="14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>
                <a:solidFill>
                  <a:schemeClr val="accent3"/>
                </a:solidFill>
              </a:rPr>
              <a:t>//Nous lisons un fichier ligne par ligne</a:t>
            </a:r>
            <a:endParaRPr sz="1400" dirty="0">
              <a:solidFill>
                <a:schemeClr val="accent3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for</a:t>
            </a:r>
            <a:r>
              <a:rPr sz="1400" dirty="0"/>
              <a:t> (</a:t>
            </a:r>
            <a:r>
              <a:rPr lang="fr-FR" sz="1400" dirty="0"/>
              <a:t>sent </a:t>
            </a:r>
            <a:r>
              <a:rPr sz="1400" dirty="0">
                <a:solidFill>
                  <a:srgbClr val="0505F5"/>
                </a:solidFill>
              </a:rPr>
              <a:t>in</a:t>
            </a:r>
            <a:r>
              <a:rPr sz="1400" dirty="0"/>
              <a:t> f)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>
                <a:solidFill>
                  <a:srgbClr val="0505F5"/>
                </a:solidFill>
                <a:latin typeface="Helvetica"/>
                <a:ea typeface="Helvetica"/>
                <a:cs typeface="Helvetica"/>
              </a:rPr>
              <a:t>       </a:t>
            </a:r>
            <a:r>
              <a:rPr sz="1400" dirty="0"/>
              <a:t>v=r.</a:t>
            </a:r>
            <a:r>
              <a:rPr sz="1400" dirty="0">
                <a:solidFill>
                  <a:srgbClr val="800080"/>
                </a:solidFill>
              </a:rPr>
              <a:t>apply</a:t>
            </a:r>
            <a:r>
              <a:rPr sz="1400" dirty="0"/>
              <a:t>(</a:t>
            </a:r>
            <a:r>
              <a:rPr lang="fr-FR" sz="1400" dirty="0"/>
              <a:t>sent</a:t>
            </a:r>
            <a:r>
              <a:rPr sz="1400" dirty="0"/>
              <a:t>,</a:t>
            </a:r>
            <a:r>
              <a:rPr sz="1400" dirty="0">
                <a:solidFill>
                  <a:srgbClr val="0505F5"/>
                </a:solidFill>
              </a:rPr>
              <a:t>true</a:t>
            </a:r>
            <a:r>
              <a:rPr sz="1400" dirty="0"/>
              <a:t>);</a:t>
            </a:r>
            <a:r>
              <a:rPr lang="fr-FR" sz="1400" dirty="0"/>
              <a:t> </a:t>
            </a:r>
            <a:r>
              <a:rPr lang="fr-FR" sz="1400" dirty="0">
                <a:solidFill>
                  <a:schemeClr val="accent3"/>
                </a:solidFill>
              </a:rPr>
              <a:t>//Nous appliquons notre règle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448886" y="3730780"/>
            <a:ext cx="7463883" cy="20467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600" b="1" dirty="0">
                <a:solidFill>
                  <a:schemeClr val="tx1"/>
                </a:solidFill>
              </a:rPr>
              <a:t>Exemple: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b="1" dirty="0">
              <a:solidFill>
                <a:schemeClr val="tx1"/>
              </a:solidFill>
            </a:endParaRPr>
          </a:p>
          <a:p>
            <a:pPr algn="l"/>
            <a:r>
              <a:rPr lang="fr-FR" sz="1600" i="1" dirty="0">
                <a:latin typeface="+mn-ea"/>
              </a:rPr>
              <a:t>Ce 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sont</a:t>
            </a:r>
            <a:r>
              <a:rPr lang="fr-FR" sz="1600" i="1" dirty="0">
                <a:latin typeface="+mn-ea"/>
              </a:rPr>
              <a:t> des 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périodes</a:t>
            </a:r>
            <a:r>
              <a:rPr lang="fr-FR" sz="1600" i="1" dirty="0">
                <a:latin typeface="+mn-ea"/>
              </a:rPr>
              <a:t> </a:t>
            </a:r>
            <a:r>
              <a:rPr lang="mr-IN" sz="1600" i="1" dirty="0">
                <a:latin typeface="+mn-ea"/>
              </a:rPr>
              <a:t>…</a:t>
            </a:r>
            <a:r>
              <a:rPr lang="fr-FR" sz="1600" i="1" dirty="0">
                <a:latin typeface="+mn-ea"/>
              </a:rPr>
              <a:t> 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différents</a:t>
            </a:r>
            <a:r>
              <a:rPr lang="fr-FR" sz="1600" i="1" dirty="0">
                <a:latin typeface="+mn-ea"/>
              </a:rPr>
              <a:t> de culture.</a:t>
            </a:r>
          </a:p>
          <a:p>
            <a:pPr algn="l"/>
            <a:endParaRPr lang="fr-FR" sz="1600" i="1" dirty="0">
              <a:latin typeface="+mn-ea"/>
            </a:endParaRPr>
          </a:p>
          <a:p>
            <a:pPr algn="l"/>
            <a:r>
              <a:rPr lang="fr-FR" sz="1600" i="1" dirty="0">
                <a:latin typeface="+mn-ea"/>
              </a:rPr>
              <a:t>[['phrase',1],['phrase',3],['phrase',13]]</a:t>
            </a:r>
          </a:p>
          <a:p>
            <a:pPr algn="l"/>
            <a:endParaRPr lang="fr-FR" sz="1600" i="1" dirty="0">
              <a:latin typeface="+mn-ea"/>
            </a:endParaRPr>
          </a:p>
          <a:p>
            <a:pPr algn="l"/>
            <a:r>
              <a:rPr lang="fr-FR" sz="1600" i="1" dirty="0">
                <a:latin typeface="+mn-ea"/>
              </a:rPr>
              <a:t>[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'</a:t>
            </a:r>
            <a:r>
              <a:rPr lang="fr-FR" sz="1600" i="1" dirty="0" err="1">
                <a:solidFill>
                  <a:schemeClr val="accent5"/>
                </a:solidFill>
                <a:latin typeface="+mn-ea"/>
              </a:rPr>
              <a:t>sont</a:t>
            </a:r>
            <a:r>
              <a:rPr lang="fr-FR" sz="1600" i="1" dirty="0" err="1">
                <a:latin typeface="+mn-ea"/>
              </a:rPr>
              <a:t>',</a:t>
            </a:r>
            <a:r>
              <a:rPr lang="fr-FR" sz="1600" i="1" dirty="0" err="1">
                <a:solidFill>
                  <a:schemeClr val="accent5"/>
                </a:solidFill>
                <a:latin typeface="+mn-ea"/>
              </a:rPr>
              <a:t>'périodes</a:t>
            </a:r>
            <a:r>
              <a:rPr lang="fr-FR" sz="1600" i="1" dirty="0" err="1">
                <a:latin typeface="+mn-ea"/>
              </a:rPr>
              <a:t>',</a:t>
            </a:r>
            <a:r>
              <a:rPr lang="fr-FR" sz="1600" i="1" dirty="0" err="1">
                <a:solidFill>
                  <a:schemeClr val="accent5"/>
                </a:solidFill>
                <a:latin typeface="+mn-ea"/>
              </a:rPr>
              <a:t>'différents</a:t>
            </a:r>
            <a:r>
              <a:rPr lang="fr-FR" sz="1600" i="1" dirty="0">
                <a:latin typeface="+mn-ea"/>
              </a:rPr>
              <a:t>']</a:t>
            </a:r>
          </a:p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1600" i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5" name="First line goes here…"/>
          <p:cNvSpPr txBox="1"/>
          <p:nvPr/>
        </p:nvSpPr>
        <p:spPr>
          <a:xfrm>
            <a:off x="276191" y="235952"/>
            <a:ext cx="7496794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/>
              <a:t>Tamgu </a:t>
            </a:r>
            <a:r>
              <a:rPr lang="en-GB" dirty="0" err="1"/>
              <a:t>탐구</a:t>
            </a:r>
            <a:r>
              <a:rPr lang="en-GB" dirty="0"/>
              <a:t>: </a:t>
            </a:r>
            <a:r>
              <a:rPr lang="en-GB" dirty="0" err="1"/>
              <a:t>Cas</a:t>
            </a:r>
            <a:r>
              <a:rPr lang="en-GB" dirty="0"/>
              <a:t> </a:t>
            </a:r>
            <a:r>
              <a:rPr lang="en-GB" dirty="0" err="1"/>
              <a:t>d'usage</a:t>
            </a:r>
            <a:r>
              <a:rPr lang="en-GB" dirty="0"/>
              <a:t> 2</a:t>
            </a:r>
            <a:endParaRPr lang="en-GB" i="1" dirty="0"/>
          </a:p>
          <a:p>
            <a:r>
              <a:rPr lang="en-GB" sz="1800" i="1" dirty="0"/>
              <a:t>Extension de corpus avec des phrases </a:t>
            </a:r>
            <a:r>
              <a:rPr lang="en-GB" sz="1800" i="1" dirty="0" err="1"/>
              <a:t>bruitées</a:t>
            </a:r>
            <a:r>
              <a:rPr lang="en-GB" sz="1800" i="1" dirty="0"/>
              <a:t> </a:t>
            </a:r>
            <a:r>
              <a:rPr lang="en-GB" sz="1800" i="1" dirty="0" err="1">
                <a:solidFill>
                  <a:srgbClr val="FF0000"/>
                </a:solidFill>
              </a:rPr>
              <a:t>synthétiques</a:t>
            </a:r>
            <a:r>
              <a:rPr lang="en-GB" sz="1800" i="1" dirty="0"/>
              <a:t> (NMT)</a:t>
            </a:r>
          </a:p>
        </p:txBody>
      </p:sp>
    </p:spTree>
    <p:extLst>
      <p:ext uri="{BB962C8B-B14F-4D97-AF65-F5344CB8AC3E}">
        <p14:creationId xmlns:p14="http://schemas.microsoft.com/office/powerpoint/2010/main" val="1348137203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/>
              <a:t>Tamgu </a:t>
            </a:r>
            <a:r>
              <a:rPr lang="en-GB" dirty="0" err="1"/>
              <a:t>탐구</a:t>
            </a:r>
            <a:r>
              <a:rPr lang="en-GB" dirty="0"/>
              <a:t>: Case </a:t>
            </a:r>
            <a:r>
              <a:rPr lang="en-GB" dirty="0" err="1"/>
              <a:t>d'usage</a:t>
            </a:r>
            <a:r>
              <a:rPr lang="en-GB" dirty="0"/>
              <a:t> 3: </a:t>
            </a:r>
            <a:r>
              <a:rPr lang="en-GB" dirty="0" err="1"/>
              <a:t>Adresses</a:t>
            </a:r>
            <a:endParaRPr lang="en-GB" i="1" dirty="0"/>
          </a:p>
          <a:p>
            <a:r>
              <a:rPr lang="en-GB" sz="1800" i="1" dirty="0"/>
              <a:t>Annotation </a:t>
            </a:r>
            <a:r>
              <a:rPr lang="en-GB" sz="1800" i="1" dirty="0" err="1"/>
              <a:t>d'adresses</a:t>
            </a:r>
            <a:r>
              <a:rPr lang="en-GB" sz="1800" i="1" dirty="0"/>
              <a:t> </a:t>
            </a:r>
            <a:r>
              <a:rPr lang="en-GB" sz="1800" i="1" dirty="0" err="1"/>
              <a:t>dans</a:t>
            </a:r>
            <a:r>
              <a:rPr lang="en-GB" sz="1800" i="1" dirty="0"/>
              <a:t> des </a:t>
            </a:r>
            <a:r>
              <a:rPr lang="en-GB" sz="1800" i="1" dirty="0" err="1"/>
              <a:t>textes</a:t>
            </a:r>
            <a:r>
              <a:rPr lang="en-GB" sz="1800" i="1" dirty="0"/>
              <a:t> (Denys </a:t>
            </a:r>
            <a:r>
              <a:rPr lang="en-GB" sz="1800" i="1" dirty="0" err="1"/>
              <a:t>Proux</a:t>
            </a:r>
            <a:r>
              <a:rPr lang="en-GB" sz="1800" i="1" dirty="0"/>
              <a:t>)</a:t>
            </a:r>
          </a:p>
        </p:txBody>
      </p:sp>
      <p:sp>
        <p:nvSpPr>
          <p:cNvPr id="124" name="phrase ← #check.…"/>
          <p:cNvSpPr txBox="1"/>
          <p:nvPr/>
        </p:nvSpPr>
        <p:spPr>
          <a:xfrm>
            <a:off x="567833" y="1271215"/>
            <a:ext cx="7944988" cy="5001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>
                <a:solidFill>
                  <a:schemeClr val="tx1"/>
                </a:solidFill>
              </a:rPr>
              <a:t>Comment détecter des adresses connues (à partir de 1M adresses françaises) dans un texte 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dirty="0">
              <a:solidFill>
                <a:schemeClr val="tx1"/>
              </a:solidFill>
            </a:endParaRPr>
          </a:p>
          <a:p>
            <a:pPr marL="342900" indent="-342900" algn="l" defTabSz="12700">
              <a:buFont typeface="+mj-lt"/>
              <a:buAutoNum type="arabicPeriod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>
                <a:solidFill>
                  <a:schemeClr val="tx1"/>
                </a:solidFill>
              </a:rPr>
              <a:t>Tout d'abord, nous transformons ce million d'adresses en un transducteur.</a:t>
            </a:r>
          </a:p>
          <a:p>
            <a:pPr marL="342900" indent="-342900" algn="l" defTabSz="12700">
              <a:buFont typeface="+mj-lt"/>
              <a:buAutoNum type="arabicPeriod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>
                <a:solidFill>
                  <a:schemeClr val="tx1"/>
                </a:solidFill>
              </a:rPr>
              <a:t>Deuxièmement, nous mettons en place un moyen de normaliser ces adresses (par exemple, nous supprimons les mots vides).</a:t>
            </a:r>
          </a:p>
          <a:p>
            <a:pPr marL="342900" indent="-342900" algn="l" defTabSz="12700">
              <a:buFont typeface="+mj-lt"/>
              <a:buAutoNum type="arabicPeriod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>
                <a:solidFill>
                  <a:schemeClr val="tx1"/>
                </a:solidFill>
              </a:rPr>
              <a:t>Troisièmement, nous analysons le corpus avec des lexiques (méthode NTM, pour les nostalgiques).</a:t>
            </a:r>
            <a:endParaRPr lang="fr-FR" i="1" dirty="0">
              <a:solidFill>
                <a:schemeClr val="tx1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b="1" dirty="0">
              <a:solidFill>
                <a:schemeClr val="tx1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b="1" dirty="0">
                <a:solidFill>
                  <a:schemeClr val="tx1"/>
                </a:solidFill>
              </a:rPr>
              <a:t>Exemple</a:t>
            </a:r>
            <a:r>
              <a:rPr lang="fr-FR" dirty="0">
                <a:solidFill>
                  <a:schemeClr val="tx1"/>
                </a:solidFill>
              </a:rPr>
              <a:t>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i="1" dirty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600" i="1" dirty="0">
                <a:sym typeface="Helvetica"/>
              </a:rPr>
              <a:t>string s= "</a:t>
            </a:r>
            <a:r>
              <a:rPr lang="fr-FR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An </a:t>
            </a:r>
            <a:r>
              <a:rPr lang="fr-FR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italian</a:t>
            </a:r>
            <a:r>
              <a:rPr lang="fr-FR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restaurant rue De L'Ancienne </a:t>
            </a:r>
            <a:r>
              <a:rPr lang="fr-FR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Prefecture</a:t>
            </a:r>
            <a:r>
              <a:rPr lang="fr-FR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  in Lieu-dit L'Usine du Pont 30 Rue de Richelieu </a:t>
            </a:r>
            <a:r>
              <a:rPr lang="fr-FR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threre</a:t>
            </a:r>
            <a:r>
              <a:rPr lang="fr-FR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6-8 rue de Lyon la 4, Rue De L'Ancienne </a:t>
            </a:r>
            <a:r>
              <a:rPr lang="fr-FR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Prefecture</a:t>
            </a:r>
            <a:r>
              <a:rPr lang="fr-FR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."</a:t>
            </a:r>
            <a:r>
              <a:rPr lang="fr-FR" sz="1600" i="1" dirty="0">
                <a:sym typeface="Helvetica"/>
              </a:rPr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i="1" dirty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600" i="1" dirty="0" err="1">
                <a:solidFill>
                  <a:srgbClr val="0070C0"/>
                </a:solidFill>
                <a:sym typeface="Helvetica"/>
              </a:rPr>
              <a:t>vector</a:t>
            </a:r>
            <a:r>
              <a:rPr lang="fr-FR" sz="1600" i="1" dirty="0">
                <a:sym typeface="Helvetica"/>
              </a:rPr>
              <a:t> v = </a:t>
            </a:r>
            <a:r>
              <a:rPr lang="fr-FR" sz="1600" i="1" dirty="0" err="1">
                <a:sym typeface="Helvetica"/>
              </a:rPr>
              <a:t>lexicon.</a:t>
            </a:r>
            <a:r>
              <a:rPr lang="fr-FR" sz="1600" i="1" dirty="0" err="1">
                <a:solidFill>
                  <a:srgbClr val="0070C0"/>
                </a:solidFill>
                <a:sym typeface="Helvetica"/>
              </a:rPr>
              <a:t>parse</a:t>
            </a:r>
            <a:r>
              <a:rPr lang="fr-FR" sz="1600" i="1" dirty="0">
                <a:sym typeface="Helvetica"/>
              </a:rPr>
              <a:t>(s);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i="1" dirty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600" dirty="0">
                <a:sym typeface="Helvetica"/>
              </a:rPr>
              <a:t>[</a:t>
            </a:r>
            <a:r>
              <a:rPr lang="fr-FR" sz="1600" i="1" dirty="0">
                <a:solidFill>
                  <a:schemeClr val="accent5">
                    <a:lumMod val="60000"/>
                    <a:lumOff val="4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'rue ancienne </a:t>
            </a:r>
            <a:r>
              <a:rPr lang="fr-FR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prefe</a:t>
            </a:r>
            <a:r>
              <a:rPr lang="fr-FR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cture</a:t>
            </a:r>
            <a:r>
              <a:rPr lang="fr-FR" sz="1600" dirty="0">
                <a:sym typeface="Helvetica"/>
              </a:rPr>
              <a:t>','</a:t>
            </a:r>
            <a:r>
              <a:rPr lang="fr-FR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lieudit usine pont</a:t>
            </a:r>
            <a:r>
              <a:rPr lang="fr-FR" sz="1600" dirty="0">
                <a:sym typeface="Helvetica"/>
              </a:rPr>
              <a:t>','</a:t>
            </a:r>
            <a:r>
              <a:rPr lang="fr-FR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30 rue richelieu</a:t>
            </a:r>
            <a:r>
              <a:rPr lang="fr-FR" sz="1600" dirty="0">
                <a:sym typeface="Helvetica"/>
              </a:rPr>
              <a:t>','</a:t>
            </a:r>
            <a:r>
              <a:rPr lang="fr-FR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6-8 rue lyon</a:t>
            </a:r>
            <a:r>
              <a:rPr lang="fr-FR" sz="1600" dirty="0">
                <a:sym typeface="Helvetica"/>
              </a:rPr>
              <a:t>','</a:t>
            </a:r>
            <a:r>
              <a:rPr lang="fr-FR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4 rue ancienne </a:t>
            </a:r>
            <a:r>
              <a:rPr lang="fr-FR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prefecture</a:t>
            </a:r>
            <a:r>
              <a:rPr lang="fr-FR" sz="1600" dirty="0">
                <a:sym typeface="Helvetica"/>
              </a:rPr>
              <a:t>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i="1" dirty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i="1" dirty="0"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826005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Plat</a:t>
            </a:r>
            <a:r>
              <a:rPr lang="fr-FR" dirty="0"/>
              <a:t>e-</a:t>
            </a:r>
            <a:r>
              <a:rPr dirty="0"/>
              <a:t>form</a:t>
            </a:r>
            <a:r>
              <a:rPr lang="fr-FR" dirty="0"/>
              <a:t>e</a:t>
            </a:r>
            <a:r>
              <a:rPr dirty="0"/>
              <a:t>s </a:t>
            </a:r>
            <a:r>
              <a:rPr lang="fr-FR" dirty="0"/>
              <a:t>et </a:t>
            </a:r>
            <a:r>
              <a:rPr dirty="0"/>
              <a:t>API</a:t>
            </a:r>
          </a:p>
        </p:txBody>
      </p:sp>
      <p:sp>
        <p:nvSpPr>
          <p:cNvPr id="115" name="Tamgu 탐구 is available on Linux, Windows and Mac OS.…"/>
          <p:cNvSpPr txBox="1"/>
          <p:nvPr/>
        </p:nvSpPr>
        <p:spPr>
          <a:xfrm>
            <a:off x="315152" y="2151727"/>
            <a:ext cx="8740057" cy="2554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Tamgu 탐구 </a:t>
            </a:r>
            <a:r>
              <a:rPr lang="fr-FR" dirty="0"/>
              <a:t>est disponible sur</a:t>
            </a:r>
            <a:r>
              <a:rPr dirty="0"/>
              <a:t> Linux, Windows </a:t>
            </a:r>
            <a:r>
              <a:rPr lang="fr-FR" dirty="0"/>
              <a:t>et </a:t>
            </a:r>
            <a:r>
              <a:rPr dirty="0"/>
              <a:t>Mac OS.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/>
              <a:t>Nous avons des interfaces graphiques pour toutes les plates-formes, avec des versions spécifiques pour Windows et Mac OS.</a:t>
            </a:r>
            <a:endParaRPr dirty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/>
              <a:t>Nous avons des</a:t>
            </a:r>
            <a:r>
              <a:rPr dirty="0"/>
              <a:t> API </a:t>
            </a:r>
            <a:r>
              <a:rPr lang="fr-FR" dirty="0"/>
              <a:t>pour</a:t>
            </a:r>
            <a:r>
              <a:rPr dirty="0"/>
              <a:t>: Python </a:t>
            </a:r>
            <a:r>
              <a:rPr lang="fr-FR" dirty="0"/>
              <a:t>et</a:t>
            </a:r>
            <a:r>
              <a:rPr dirty="0"/>
              <a:t> Java</a:t>
            </a:r>
          </a:p>
        </p:txBody>
      </p:sp>
      <p:pic>
        <p:nvPicPr>
          <p:cNvPr id="11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0" y="976503"/>
            <a:ext cx="647802" cy="6478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3967" y="861975"/>
            <a:ext cx="927937" cy="8768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568" y="682054"/>
            <a:ext cx="1070423" cy="10704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8169" y="4726569"/>
            <a:ext cx="721267" cy="6927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4317" y="4965700"/>
            <a:ext cx="927937" cy="90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6789" y="4779576"/>
            <a:ext cx="1070422" cy="105087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88281760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/>
              <a:t>Tamgu </a:t>
            </a:r>
            <a:r>
              <a:rPr lang="fr-FR" dirty="0" err="1"/>
              <a:t>탐구</a:t>
            </a:r>
            <a:r>
              <a:rPr lang="fr-FR" dirty="0"/>
              <a:t>: Perspectives</a:t>
            </a:r>
            <a:endParaRPr lang="fr-FR" i="1" dirty="0"/>
          </a:p>
        </p:txBody>
      </p:sp>
      <p:sp>
        <p:nvSpPr>
          <p:cNvPr id="3" name="ZoneTexte 2"/>
          <p:cNvSpPr txBox="1"/>
          <p:nvPr/>
        </p:nvSpPr>
        <p:spPr>
          <a:xfrm>
            <a:off x="440671" y="1197285"/>
            <a:ext cx="7875484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800" dirty="0">
                <a:latin typeface="+mn-lt"/>
              </a:rPr>
              <a:t>Tamgu </a:t>
            </a:r>
            <a:r>
              <a:rPr lang="fr-FR" sz="1800" dirty="0" err="1">
                <a:latin typeface="+mn-lt"/>
              </a:rPr>
              <a:t>탐구</a:t>
            </a:r>
            <a:r>
              <a:rPr lang="fr-FR" sz="1800" dirty="0">
                <a:latin typeface="+mn-lt"/>
              </a:rPr>
              <a:t> est un langage d'annotation (de programmation) très polyvalent, qui peut facilement être modifié et adapté à vos besoins.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697149" y="1931822"/>
            <a:ext cx="7435807" cy="27853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600" dirty="0">
                <a:latin typeface="+mn-lt"/>
              </a:rPr>
              <a:t>La version actuelle de Tamgu </a:t>
            </a:r>
            <a:r>
              <a:rPr lang="fr-FR" sz="1600" dirty="0" err="1">
                <a:latin typeface="+mn-lt"/>
              </a:rPr>
              <a:t>탐구</a:t>
            </a:r>
            <a:r>
              <a:rPr lang="fr-FR" sz="1600" dirty="0">
                <a:latin typeface="+mn-lt"/>
              </a:rPr>
              <a:t> a été conçue pour la programmation de données textuelles, avec un accent particulier sur :</a:t>
            </a:r>
          </a:p>
          <a:p>
            <a:pPr algn="l"/>
            <a:endParaRPr lang="fr-FR" sz="1600" dirty="0">
              <a:latin typeface="+mn-lt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fr-FR" sz="1600" dirty="0">
                <a:latin typeface="+mn-lt"/>
              </a:rPr>
              <a:t>La manipulations de chaînes de caractères (encodage, découpage, expressions régulières)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600" dirty="0">
                <a:latin typeface="+mn-lt"/>
              </a:rPr>
              <a:t>Les bibliothèques d'apprentissage machine (classification, intégration, étiquetage)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600" dirty="0">
                <a:latin typeface="+mn-lt"/>
              </a:rPr>
              <a:t>La manipulation et création de gros lexiques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600" dirty="0">
                <a:latin typeface="+mn-lt"/>
              </a:rPr>
              <a:t>Les règles d'annotation pour détecter des mots ou une séquence de mots spécifiques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600" dirty="0">
                <a:latin typeface="+mn-lt"/>
              </a:rPr>
              <a:t>Différentes méthodes de </a:t>
            </a:r>
            <a:r>
              <a:rPr lang="fr-FR" sz="1600" dirty="0" err="1">
                <a:latin typeface="+mn-lt"/>
              </a:rPr>
              <a:t>tokenisation</a:t>
            </a:r>
            <a:endParaRPr lang="fr-FR" sz="1600" dirty="0">
              <a:latin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92492" y="4832125"/>
            <a:ext cx="787548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fr-FR" sz="1800" dirty="0">
                <a:latin typeface="+mn-ea"/>
                <a:ea typeface="+mn-ea"/>
              </a:rPr>
              <a:t>Cependant, l'ensemble de l'architecture permet d'implémenter différents formalismes, permettant la création de langages à la demande.</a:t>
            </a:r>
          </a:p>
          <a:p>
            <a:pPr algn="l"/>
            <a:endParaRPr lang="fr-FR" sz="1800" dirty="0">
              <a:latin typeface="+mn-ea"/>
              <a:ea typeface="+mn-ea"/>
            </a:endParaRPr>
          </a:p>
          <a:p>
            <a:pPr algn="l"/>
            <a:r>
              <a:rPr lang="fr-FR" sz="1800" dirty="0">
                <a:latin typeface="+mn-ea"/>
                <a:ea typeface="+mn-ea"/>
              </a:rPr>
              <a:t>Il peut également être facilement étendu avec des bibliothèques externes pour gérer des objets tels que des sons ou des images.</a:t>
            </a:r>
          </a:p>
        </p:txBody>
      </p:sp>
    </p:spTree>
    <p:extLst>
      <p:ext uri="{BB962C8B-B14F-4D97-AF65-F5344CB8AC3E}">
        <p14:creationId xmlns:p14="http://schemas.microsoft.com/office/powerpoint/2010/main" val="978661467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First line goes here…"/>
          <p:cNvSpPr txBox="1"/>
          <p:nvPr/>
        </p:nvSpPr>
        <p:spPr>
          <a:xfrm>
            <a:off x="276191" y="228001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Ex</a:t>
            </a:r>
            <a:r>
              <a:rPr lang="fr-FR" dirty="0"/>
              <a:t>e</a:t>
            </a:r>
            <a:r>
              <a:rPr dirty="0"/>
              <a:t>mple: </a:t>
            </a:r>
            <a:r>
              <a:rPr lang="fr-FR" dirty="0"/>
              <a:t>Chaines de caractères</a:t>
            </a:r>
            <a:endParaRPr dirty="0"/>
          </a:p>
        </p:txBody>
      </p:sp>
      <p:sp>
        <p:nvSpPr>
          <p:cNvPr id="54" name="string u=@&quot;Signe de la réconciliation en cours entre l'Erythrée et l'Ethiopie, le premier vol commercial depuis vingt ans reliant les deux anciens ennemis de la Corne de l'Afrique a décollé mercredi d'Addis Abeba.&quot;@;…"/>
          <p:cNvSpPr txBox="1"/>
          <p:nvPr/>
        </p:nvSpPr>
        <p:spPr>
          <a:xfrm>
            <a:off x="226320" y="1075234"/>
            <a:ext cx="8691360" cy="495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0808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string</a:t>
            </a:r>
            <a:r>
              <a:rPr dirty="0">
                <a:solidFill>
                  <a:srgbClr val="000000"/>
                </a:solidFill>
              </a:rPr>
              <a:t> u=</a:t>
            </a:r>
            <a:r>
              <a:rPr dirty="0"/>
              <a:t>@"Signe de la réconciliation en cours entre l'Erythrée et l'Ethiopie, le premier vol commercial depuis vingt ans reliant les deux anciens ennemis de la Corne de l'Afrique a décollé mercredi d'Addis Abeba."@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println</a:t>
            </a:r>
            <a:r>
              <a:rPr dirty="0">
                <a:solidFill>
                  <a:srgbClr val="000000"/>
                </a:solidFill>
              </a:rPr>
              <a:t>(u[12:26]); </a:t>
            </a:r>
            <a:r>
              <a:rPr dirty="0"/>
              <a:t>//réconciliation (d</a:t>
            </a:r>
            <a:r>
              <a:rPr lang="fr-FR" dirty="0" err="1"/>
              <a:t>é</a:t>
            </a:r>
            <a:r>
              <a:rPr dirty="0"/>
              <a:t>tection </a:t>
            </a:r>
            <a:r>
              <a:rPr lang="fr-FR" dirty="0"/>
              <a:t>de l'</a:t>
            </a:r>
            <a:r>
              <a:rPr dirty="0"/>
              <a:t>UTF8)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println</a:t>
            </a:r>
            <a:r>
              <a:rPr dirty="0">
                <a:solidFill>
                  <a:srgbClr val="000000"/>
                </a:solidFill>
              </a:rPr>
              <a:t>(u[</a:t>
            </a:r>
            <a:r>
              <a:rPr dirty="0">
                <a:solidFill>
                  <a:srgbClr val="FF0000"/>
                </a:solidFill>
              </a:rPr>
              <a:t>"en "</a:t>
            </a:r>
            <a:r>
              <a:rPr dirty="0">
                <a:solidFill>
                  <a:srgbClr val="000000"/>
                </a:solidFill>
              </a:rPr>
              <a:t>:</a:t>
            </a:r>
            <a:r>
              <a:rPr dirty="0">
                <a:solidFill>
                  <a:srgbClr val="FF0000"/>
                </a:solidFill>
              </a:rPr>
              <a:t>"entre"</a:t>
            </a:r>
            <a:r>
              <a:rPr dirty="0">
                <a:solidFill>
                  <a:srgbClr val="000000"/>
                </a:solidFill>
              </a:rPr>
              <a:t>]); </a:t>
            </a:r>
            <a:r>
              <a:rPr dirty="0"/>
              <a:t>//en cours entre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ivector</a:t>
            </a:r>
            <a:r>
              <a:rPr dirty="0">
                <a:solidFill>
                  <a:srgbClr val="000000"/>
                </a:solidFill>
              </a:rPr>
              <a:t> iv = </a:t>
            </a:r>
            <a:r>
              <a:rPr dirty="0">
                <a:solidFill>
                  <a:srgbClr val="FF0000"/>
                </a:solidFill>
              </a:rPr>
              <a:t>"ré"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05F5"/>
                </a:solidFill>
              </a:rPr>
              <a:t>in</a:t>
            </a:r>
            <a:r>
              <a:rPr dirty="0">
                <a:solidFill>
                  <a:srgbClr val="000000"/>
                </a:solidFill>
              </a:rPr>
              <a:t> u; </a:t>
            </a:r>
            <a:r>
              <a:rPr dirty="0"/>
              <a:t>//[12,49]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u[</a:t>
            </a:r>
            <a:r>
              <a:rPr dirty="0">
                <a:solidFill>
                  <a:srgbClr val="FF0000"/>
                </a:solidFill>
              </a:rPr>
              <a:t>"en "</a:t>
            </a:r>
            <a:r>
              <a:rPr dirty="0">
                <a:solidFill>
                  <a:srgbClr val="000000"/>
                </a:solidFill>
              </a:rPr>
              <a:t>:</a:t>
            </a:r>
            <a:r>
              <a:rPr dirty="0">
                <a:solidFill>
                  <a:srgbClr val="FF0000"/>
                </a:solidFill>
              </a:rPr>
              <a:t>"entre"</a:t>
            </a:r>
            <a:r>
              <a:rPr dirty="0">
                <a:solidFill>
                  <a:srgbClr val="000000"/>
                </a:solidFill>
              </a:rPr>
              <a:t>]=</a:t>
            </a:r>
            <a:r>
              <a:rPr dirty="0">
                <a:solidFill>
                  <a:srgbClr val="FF0000"/>
                </a:solidFill>
              </a:rPr>
              <a:t>"OH"</a:t>
            </a:r>
            <a:r>
              <a:rPr dirty="0">
                <a:solidFill>
                  <a:srgbClr val="000000"/>
                </a:solidFill>
              </a:rPr>
              <a:t>; </a:t>
            </a:r>
            <a:r>
              <a:rPr dirty="0"/>
              <a:t>//</a:t>
            </a:r>
            <a:r>
              <a:rPr lang="fr-FR" dirty="0"/>
              <a:t>On remplace </a:t>
            </a:r>
            <a:r>
              <a:rPr dirty="0"/>
              <a:t>"en cours entre"</a:t>
            </a:r>
            <a:r>
              <a:rPr lang="fr-FR" dirty="0"/>
              <a:t> par "OH"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C8C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ustring</a:t>
            </a:r>
            <a:r>
              <a:rPr dirty="0">
                <a:solidFill>
                  <a:srgbClr val="000000"/>
                </a:solidFill>
              </a:rPr>
              <a:t> res=</a:t>
            </a:r>
            <a:r>
              <a:rPr dirty="0"/>
              <a:t>r"%C%a+"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05F5"/>
                </a:solidFill>
              </a:rPr>
              <a:t>in</a:t>
            </a:r>
            <a:r>
              <a:rPr dirty="0">
                <a:solidFill>
                  <a:srgbClr val="000000"/>
                </a:solidFill>
              </a:rPr>
              <a:t> u; </a:t>
            </a:r>
            <a:r>
              <a:rPr dirty="0">
                <a:solidFill>
                  <a:srgbClr val="2D8C2D"/>
                </a:solidFill>
              </a:rPr>
              <a:t>//Signe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//['Signe','OH','Erythrée','Ethiopie','Corne','Afrique','Addis','Abeba']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svector</a:t>
            </a:r>
            <a:r>
              <a:rPr dirty="0">
                <a:solidFill>
                  <a:srgbClr val="000000"/>
                </a:solidFill>
              </a:rPr>
              <a:t> vs = </a:t>
            </a:r>
            <a:r>
              <a:rPr dirty="0">
                <a:solidFill>
                  <a:srgbClr val="8C8CF5"/>
                </a:solidFill>
              </a:rPr>
              <a:t>r"%C%a+"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05F5"/>
                </a:solidFill>
              </a:rPr>
              <a:t>in</a:t>
            </a:r>
            <a:r>
              <a:rPr dirty="0">
                <a:solidFill>
                  <a:srgbClr val="000000"/>
                </a:solidFill>
              </a:rPr>
              <a:t> u;</a:t>
            </a:r>
          </a:p>
        </p:txBody>
      </p:sp>
      <p:pic>
        <p:nvPicPr>
          <p:cNvPr id="5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5350" y="3009671"/>
            <a:ext cx="1178586" cy="83865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6350142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</a:t>
            </a:r>
            <a:r>
              <a:rPr lang="fr-FR" dirty="0"/>
              <a:t>: Motivation</a:t>
            </a:r>
            <a:endParaRPr dirty="0"/>
          </a:p>
        </p:txBody>
      </p:sp>
      <p:sp>
        <p:nvSpPr>
          <p:cNvPr id="45" name="What is Tamgu 탐구?"/>
          <p:cNvSpPr txBox="1"/>
          <p:nvPr/>
        </p:nvSpPr>
        <p:spPr>
          <a:xfrm>
            <a:off x="438574" y="1278808"/>
            <a:ext cx="7609723" cy="4678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algn="l"/>
            <a:r>
              <a:rPr lang="fr-FR" b="1" dirty="0">
                <a:latin typeface="+mn-ea"/>
                <a:ea typeface="+mn-ea"/>
              </a:rPr>
              <a:t>Programmation de données pour l'apprentissage automatique</a:t>
            </a:r>
          </a:p>
          <a:p>
            <a:pPr algn="l"/>
            <a:endParaRPr lang="fr-FR" b="1" dirty="0">
              <a:latin typeface="+mn-ea"/>
              <a:ea typeface="+mn-ea"/>
            </a:endParaRPr>
          </a:p>
          <a:p>
            <a:pPr marL="457200" indent="-457200" algn="l">
              <a:buAutoNum type="alphaLcParenR"/>
            </a:pPr>
            <a:r>
              <a:rPr lang="fr-FR" dirty="0">
                <a:latin typeface="+mn-ea"/>
                <a:ea typeface="+mn-ea"/>
              </a:rPr>
              <a:t>Automatisation des annotations : Un outil permettant d'annoter automatiquement les corpus existants ou de les enrichir avec de nouvelles sources.</a:t>
            </a:r>
          </a:p>
          <a:p>
            <a:pPr marL="457200" indent="-457200" algn="l">
              <a:buAutoNum type="alphaLcParenR"/>
            </a:pPr>
            <a:endParaRPr lang="fr-FR" dirty="0">
              <a:latin typeface="+mn-ea"/>
              <a:ea typeface="+mn-ea"/>
            </a:endParaRPr>
          </a:p>
          <a:p>
            <a:pPr marL="457200" indent="-457200" algn="l">
              <a:buAutoNum type="alphaLcParenR"/>
            </a:pPr>
            <a:r>
              <a:rPr lang="fr-FR" dirty="0">
                <a:latin typeface="+mn-ea"/>
                <a:ea typeface="+mn-ea"/>
              </a:rPr>
              <a:t>Corpus synthétiques : Un outil pour étendre automatiquement la taille d'un corpus : nouveaux mots, nouvelles phrases, etc.</a:t>
            </a:r>
          </a:p>
          <a:p>
            <a:pPr marL="457200" indent="-457200" algn="l">
              <a:buAutoNum type="alphaLcParenR"/>
            </a:pPr>
            <a:endParaRPr lang="fr-FR" dirty="0">
              <a:latin typeface="+mn-ea"/>
              <a:ea typeface="+mn-ea"/>
            </a:endParaRPr>
          </a:p>
          <a:p>
            <a:pPr algn="l"/>
            <a:r>
              <a:rPr lang="fr-FR" dirty="0">
                <a:latin typeface="+mn-ea"/>
                <a:ea typeface="+mn-ea"/>
              </a:rPr>
              <a:t>Tamgu a été conçu pour répondre spécifiquement aux exigences du paradigme de programmation de données.</a:t>
            </a:r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irst line goes here…"/>
          <p:cNvSpPr txBox="1"/>
          <p:nvPr/>
        </p:nvSpPr>
        <p:spPr>
          <a:xfrm>
            <a:off x="276190" y="228001"/>
            <a:ext cx="7153309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err="1"/>
              <a:t>Programmation</a:t>
            </a:r>
            <a:r>
              <a:rPr lang="en-US" dirty="0"/>
              <a:t> </a:t>
            </a:r>
            <a:r>
              <a:rPr lang="en-US" dirty="0" err="1"/>
              <a:t>fonctionnelle</a:t>
            </a:r>
            <a:endParaRPr lang="en-US" dirty="0"/>
          </a:p>
          <a:p>
            <a:r>
              <a:rPr lang="fr-FR" sz="1800" i="1" dirty="0"/>
              <a:t>Le tri</a:t>
            </a:r>
            <a:endParaRPr sz="1800" i="1" dirty="0"/>
          </a:p>
        </p:txBody>
      </p:sp>
      <p:sp>
        <p:nvSpPr>
          <p:cNvPr id="66" name="&lt;fastsort([]) = []&gt;  //if the list is empty, we return an empty &quot;list&quot;…"/>
          <p:cNvSpPr txBox="1"/>
          <p:nvPr/>
        </p:nvSpPr>
        <p:spPr>
          <a:xfrm>
            <a:off x="226320" y="1657711"/>
            <a:ext cx="8691360" cy="3339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&lt;</a:t>
            </a:r>
            <a:r>
              <a:rPr lang="fr-FR" dirty="0" err="1">
                <a:solidFill>
                  <a:srgbClr val="9E2123"/>
                </a:solidFill>
              </a:rPr>
              <a:t>trirapide</a:t>
            </a:r>
            <a:r>
              <a:rPr dirty="0">
                <a:solidFill>
                  <a:srgbClr val="9E2123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[]) = </a:t>
            </a:r>
            <a:r>
              <a:rPr dirty="0">
                <a:solidFill>
                  <a:srgbClr val="0505F5"/>
                </a:solidFill>
              </a:rPr>
              <a:t>[]</a:t>
            </a:r>
            <a:r>
              <a:rPr dirty="0">
                <a:solidFill>
                  <a:srgbClr val="000000"/>
                </a:solidFill>
              </a:rPr>
              <a:t>&gt;  </a:t>
            </a:r>
            <a:r>
              <a:rPr dirty="0"/>
              <a:t>//</a:t>
            </a:r>
            <a:r>
              <a:rPr lang="fr-FR" dirty="0"/>
              <a:t>Liste vide, on renvoie une liste vide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&lt;</a:t>
            </a:r>
            <a:r>
              <a:rPr lang="fr-FR" dirty="0" err="1">
                <a:solidFill>
                  <a:srgbClr val="9E2123"/>
                </a:solidFill>
              </a:rPr>
              <a:t>trirapide</a:t>
            </a:r>
            <a:r>
              <a:rPr dirty="0">
                <a:solidFill>
                  <a:srgbClr val="9E2123"/>
                </a:solidFill>
              </a:rPr>
              <a:t>(</a:t>
            </a:r>
            <a:r>
              <a:rPr dirty="0">
                <a:solidFill>
                  <a:srgbClr val="000000"/>
                </a:solidFill>
              </a:rPr>
              <a:t>[fv:v]) =  mn &amp;&amp;&amp; fv &amp;&amp;&amp; mx </a:t>
            </a:r>
            <a:r>
              <a:rPr dirty="0">
                <a:solidFill>
                  <a:srgbClr val="0505F5"/>
                </a:solidFill>
              </a:rPr>
              <a:t>where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/>
              <a:t>//</a:t>
            </a:r>
            <a:r>
              <a:rPr lang="fr-FR" dirty="0"/>
              <a:t>On fusionne les résultats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>
                <a:solidFill>
                  <a:srgbClr val="0505F5"/>
                </a:solidFill>
              </a:rPr>
              <a:t>let</a:t>
            </a:r>
            <a:r>
              <a:rPr dirty="0">
                <a:solidFill>
                  <a:srgbClr val="000000"/>
                </a:solidFill>
              </a:rPr>
              <a:t> mn = &lt;</a:t>
            </a:r>
            <a:r>
              <a:rPr lang="fr-FR" dirty="0" err="1">
                <a:solidFill>
                  <a:srgbClr val="9E2123"/>
                </a:solidFill>
              </a:rPr>
              <a:t>trirapide</a:t>
            </a:r>
            <a:r>
              <a:rPr dirty="0">
                <a:solidFill>
                  <a:srgbClr val="9E2123"/>
                </a:solidFill>
              </a:rPr>
              <a:t> </a:t>
            </a:r>
            <a:r>
              <a:rPr dirty="0">
                <a:solidFill>
                  <a:srgbClr val="000000"/>
                </a:solidFill>
              </a:rPr>
              <a:t>. </a:t>
            </a:r>
            <a:r>
              <a:rPr dirty="0">
                <a:solidFill>
                  <a:srgbClr val="0505F5"/>
                </a:solidFill>
              </a:rPr>
              <a:t>filter</a:t>
            </a:r>
            <a:r>
              <a:rPr dirty="0">
                <a:solidFill>
                  <a:srgbClr val="000000"/>
                </a:solidFill>
              </a:rPr>
              <a:t> (&lt;=fv) v&gt;,   </a:t>
            </a:r>
            <a:r>
              <a:rPr dirty="0">
                <a:solidFill>
                  <a:schemeClr val="accent3"/>
                </a:solidFill>
              </a:rPr>
              <a:t>//</a:t>
            </a:r>
            <a:r>
              <a:rPr lang="fr-FR" dirty="0">
                <a:solidFill>
                  <a:schemeClr val="accent3"/>
                </a:solidFill>
              </a:rPr>
              <a:t>du tri à gauche de </a:t>
            </a:r>
            <a:r>
              <a:rPr lang="fr-FR" dirty="0" err="1">
                <a:solidFill>
                  <a:schemeClr val="accent3"/>
                </a:solidFill>
              </a:rPr>
              <a:t>fv</a:t>
            </a:r>
            <a:r>
              <a:rPr lang="fr-FR" dirty="0">
                <a:solidFill>
                  <a:schemeClr val="accent3"/>
                </a:solidFill>
              </a:rPr>
              <a:t> ( &lt;= </a:t>
            </a:r>
            <a:r>
              <a:rPr lang="fr-FR" dirty="0" err="1">
                <a:solidFill>
                  <a:schemeClr val="accent3"/>
                </a:solidFill>
              </a:rPr>
              <a:t>fv</a:t>
            </a:r>
            <a:r>
              <a:rPr lang="fr-FR" dirty="0">
                <a:solidFill>
                  <a:schemeClr val="accent3"/>
                </a:solidFill>
              </a:rPr>
              <a:t>)</a:t>
            </a:r>
            <a:endParaRPr dirty="0">
              <a:solidFill>
                <a:schemeClr val="accent3"/>
              </a:solidFill>
            </a:endParaRPr>
          </a:p>
          <a:p>
            <a:pPr lvl="1" indent="228600"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>
                <a:solidFill>
                  <a:srgbClr val="0505F5"/>
                </a:solidFill>
              </a:rPr>
              <a:t>let</a:t>
            </a:r>
            <a:r>
              <a:rPr dirty="0">
                <a:solidFill>
                  <a:srgbClr val="000000"/>
                </a:solidFill>
              </a:rPr>
              <a:t> mx = &lt;</a:t>
            </a:r>
            <a:r>
              <a:rPr lang="fr-FR" dirty="0" err="1"/>
              <a:t>trirapide</a:t>
            </a:r>
            <a:r>
              <a:rPr dirty="0"/>
              <a:t> </a:t>
            </a:r>
            <a:r>
              <a:rPr dirty="0">
                <a:solidFill>
                  <a:srgbClr val="000000"/>
                </a:solidFill>
              </a:rPr>
              <a:t>. </a:t>
            </a:r>
            <a:r>
              <a:rPr dirty="0">
                <a:solidFill>
                  <a:srgbClr val="0505F5"/>
                </a:solidFill>
              </a:rPr>
              <a:t>filter</a:t>
            </a:r>
            <a:r>
              <a:rPr dirty="0">
                <a:solidFill>
                  <a:srgbClr val="000000"/>
                </a:solidFill>
              </a:rPr>
              <a:t> (&gt;fv) v&gt;</a:t>
            </a:r>
            <a:r>
              <a:rPr dirty="0">
                <a:solidFill>
                  <a:schemeClr val="accent3"/>
                </a:solidFill>
              </a:rPr>
              <a:t>      //</a:t>
            </a:r>
            <a:r>
              <a:rPr lang="fr-FR" dirty="0">
                <a:solidFill>
                  <a:schemeClr val="accent3"/>
                </a:solidFill>
              </a:rPr>
              <a:t>du tri à droite de </a:t>
            </a:r>
            <a:r>
              <a:rPr lang="fr-FR" dirty="0" err="1">
                <a:solidFill>
                  <a:schemeClr val="accent3"/>
                </a:solidFill>
              </a:rPr>
              <a:t>fv</a:t>
            </a:r>
            <a:r>
              <a:rPr lang="fr-FR" dirty="0">
                <a:solidFill>
                  <a:schemeClr val="accent3"/>
                </a:solidFill>
              </a:rPr>
              <a:t> (&gt; </a:t>
            </a:r>
            <a:r>
              <a:rPr lang="fr-FR" dirty="0" err="1">
                <a:solidFill>
                  <a:schemeClr val="accent3"/>
                </a:solidFill>
              </a:rPr>
              <a:t>fv</a:t>
            </a:r>
            <a:r>
              <a:rPr lang="fr-FR" dirty="0">
                <a:solidFill>
                  <a:schemeClr val="accent3"/>
                </a:solidFill>
              </a:rPr>
              <a:t>)</a:t>
            </a:r>
            <a:endParaRPr dirty="0">
              <a:solidFill>
                <a:schemeClr val="accent3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vector</a:t>
            </a:r>
            <a:r>
              <a:rPr dirty="0"/>
              <a:t> vv=[1,5,7,2,8,0];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vector</a:t>
            </a:r>
            <a:r>
              <a:rPr dirty="0">
                <a:solidFill>
                  <a:srgbClr val="000000"/>
                </a:solidFill>
              </a:rPr>
              <a:t> v=</a:t>
            </a:r>
            <a:r>
              <a:rPr lang="fr-FR" dirty="0" err="1"/>
              <a:t>trirapide</a:t>
            </a:r>
            <a:r>
              <a:rPr dirty="0">
                <a:solidFill>
                  <a:srgbClr val="000000"/>
                </a:solidFill>
              </a:rPr>
              <a:t>(vv);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 i="1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v </a:t>
            </a:r>
            <a:r>
              <a:rPr lang="fr-FR" dirty="0">
                <a:solidFill>
                  <a:srgbClr val="000000"/>
                </a:solidFill>
              </a:rPr>
              <a:t>=</a:t>
            </a:r>
            <a:r>
              <a:rPr dirty="0">
                <a:solidFill>
                  <a:srgbClr val="000000"/>
                </a:solidFill>
              </a:rPr>
              <a:t> [0,1,2,5,7,8]</a:t>
            </a:r>
          </a:p>
        </p:txBody>
      </p:sp>
      <p:pic>
        <p:nvPicPr>
          <p:cNvPr id="6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0" y="203200"/>
            <a:ext cx="1317881" cy="132401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2657260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irst line goes here…"/>
          <p:cNvSpPr txBox="1"/>
          <p:nvPr/>
        </p:nvSpPr>
        <p:spPr>
          <a:xfrm>
            <a:off x="276190" y="228001"/>
            <a:ext cx="7153309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err="1"/>
              <a:t>Programmation</a:t>
            </a:r>
            <a:r>
              <a:rPr lang="en-US" dirty="0"/>
              <a:t> </a:t>
            </a:r>
            <a:r>
              <a:rPr lang="en-US" dirty="0" err="1"/>
              <a:t>fonctionnelle</a:t>
            </a:r>
            <a:endParaRPr lang="en-US" dirty="0"/>
          </a:p>
          <a:p>
            <a:r>
              <a:rPr lang="fr-FR" sz="1800" i="1" dirty="0"/>
              <a:t>Avec Lisp</a:t>
            </a:r>
            <a:endParaRPr sz="1800" i="1" dirty="0"/>
          </a:p>
        </p:txBody>
      </p:sp>
      <p:sp>
        <p:nvSpPr>
          <p:cNvPr id="3" name="Rectangle 2"/>
          <p:cNvSpPr/>
          <p:nvPr/>
        </p:nvSpPr>
        <p:spPr>
          <a:xfrm>
            <a:off x="676031" y="1045378"/>
            <a:ext cx="7389446" cy="304698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/>
            <a:r>
              <a:rPr lang="fr-FR" sz="1600" dirty="0">
                <a:solidFill>
                  <a:srgbClr val="267C22"/>
                </a:solidFill>
                <a:latin typeface="Helvetica" charset="0"/>
              </a:rPr>
              <a:t>()</a:t>
            </a:r>
          </a:p>
          <a:p>
            <a:pPr algn="l"/>
            <a:r>
              <a:rPr lang="fr-FR" sz="1600" dirty="0">
                <a:solidFill>
                  <a:srgbClr val="267C22"/>
                </a:solidFill>
                <a:latin typeface="Helvetica" charset="0"/>
              </a:rPr>
              <a:t>//On place la liste vide () en tête du fichier pour introduire du lisp pure</a:t>
            </a:r>
          </a:p>
          <a:p>
            <a:pPr algn="l"/>
            <a:r>
              <a:rPr lang="fr-FR" sz="1600" dirty="0">
                <a:solidFill>
                  <a:srgbClr val="267C22"/>
                </a:solidFill>
                <a:latin typeface="Helvetica" charset="0"/>
              </a:rPr>
              <a:t> </a:t>
            </a:r>
          </a:p>
          <a:p>
            <a:pPr algn="l"/>
            <a:r>
              <a:rPr lang="fr-FR" sz="1600" dirty="0">
                <a:solidFill>
                  <a:srgbClr val="267C22"/>
                </a:solidFill>
                <a:latin typeface="Helvetica" charset="0"/>
              </a:rPr>
              <a:t>//On définit une fonction qui renvoie la concaténation de deux chaines ou la somme de deux entiers</a:t>
            </a:r>
          </a:p>
          <a:p>
            <a:pPr algn="l"/>
            <a:r>
              <a:rPr lang="fr-FR" sz="1600" dirty="0">
                <a:latin typeface="Helvetica" charset="0"/>
              </a:rPr>
              <a:t>(</a:t>
            </a:r>
            <a:r>
              <a:rPr lang="fr-FR" sz="1600" dirty="0" err="1">
                <a:solidFill>
                  <a:srgbClr val="0000F2"/>
                </a:solidFill>
                <a:latin typeface="Helvetica" charset="0"/>
              </a:rPr>
              <a:t>defun</a:t>
            </a:r>
            <a:r>
              <a:rPr lang="fr-FR" sz="1600" dirty="0">
                <a:latin typeface="Helvetica" charset="0"/>
              </a:rPr>
              <a:t> somme (x y)</a:t>
            </a:r>
          </a:p>
          <a:p>
            <a:pPr algn="l"/>
            <a:r>
              <a:rPr lang="fr-FR" sz="1600" dirty="0">
                <a:latin typeface="Helvetica" charset="0"/>
              </a:rPr>
              <a:t>    (+ x y)</a:t>
            </a:r>
          </a:p>
          <a:p>
            <a:pPr algn="l"/>
            <a:r>
              <a:rPr lang="fr-FR" sz="1600" dirty="0">
                <a:latin typeface="Helvetica" charset="0"/>
              </a:rPr>
              <a:t>)</a:t>
            </a:r>
          </a:p>
          <a:p>
            <a:pPr algn="l"/>
            <a:br>
              <a:rPr lang="fr-FR" sz="1600" dirty="0">
                <a:latin typeface="Helvetica" charset="0"/>
              </a:rPr>
            </a:br>
            <a:endParaRPr lang="fr-FR" sz="1600" dirty="0">
              <a:latin typeface="Helvetica" charset="0"/>
            </a:endParaRPr>
          </a:p>
          <a:p>
            <a:pPr algn="l"/>
            <a:r>
              <a:rPr lang="fr-FR" sz="1600" dirty="0">
                <a:latin typeface="Helvetica" charset="0"/>
              </a:rPr>
              <a:t>(</a:t>
            </a:r>
            <a:r>
              <a:rPr lang="fr-FR" sz="1600" dirty="0" err="1">
                <a:solidFill>
                  <a:srgbClr val="0000F2"/>
                </a:solidFill>
                <a:latin typeface="Helvetica" charset="0"/>
              </a:rPr>
              <a:t>println</a:t>
            </a:r>
            <a:r>
              <a:rPr lang="fr-FR" sz="1600" dirty="0">
                <a:latin typeface="Helvetica" charset="0"/>
              </a:rPr>
              <a:t> (somme 10 20))</a:t>
            </a:r>
          </a:p>
          <a:p>
            <a:pPr algn="l"/>
            <a:r>
              <a:rPr lang="fr-FR" sz="1600" dirty="0">
                <a:latin typeface="Helvetica" charset="0"/>
              </a:rPr>
              <a:t>(</a:t>
            </a:r>
            <a:r>
              <a:rPr lang="fr-FR" sz="1600" dirty="0" err="1">
                <a:solidFill>
                  <a:srgbClr val="0000F2"/>
                </a:solidFill>
                <a:latin typeface="Helvetica" charset="0"/>
              </a:rPr>
              <a:t>println</a:t>
            </a:r>
            <a:r>
              <a:rPr lang="fr-FR" sz="1600" dirty="0">
                <a:latin typeface="Helvetica" charset="0"/>
              </a:rPr>
              <a:t> (somme </a:t>
            </a:r>
            <a:r>
              <a:rPr lang="fr-FR" sz="1600" dirty="0">
                <a:solidFill>
                  <a:srgbClr val="FB0007"/>
                </a:solidFill>
                <a:latin typeface="Helvetica" charset="0"/>
              </a:rPr>
              <a:t>"a"</a:t>
            </a:r>
            <a:r>
              <a:rPr lang="fr-FR" sz="1600" dirty="0">
                <a:latin typeface="Helvetica" charset="0"/>
              </a:rPr>
              <a:t> </a:t>
            </a:r>
            <a:r>
              <a:rPr lang="fr-FR" sz="1600" dirty="0">
                <a:solidFill>
                  <a:srgbClr val="FB0007"/>
                </a:solidFill>
                <a:latin typeface="Helvetica" charset="0"/>
              </a:rPr>
              <a:t>"b"</a:t>
            </a:r>
            <a:r>
              <a:rPr lang="fr-FR" sz="1600" dirty="0">
                <a:latin typeface="Helvetica" charset="0"/>
              </a:rPr>
              <a:t>))</a:t>
            </a:r>
          </a:p>
        </p:txBody>
      </p:sp>
      <p:sp>
        <p:nvSpPr>
          <p:cNvPr id="7" name="Rectangle 6"/>
          <p:cNvSpPr/>
          <p:nvPr/>
        </p:nvSpPr>
        <p:spPr>
          <a:xfrm>
            <a:off x="1461477" y="4300485"/>
            <a:ext cx="7389446" cy="206210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/>
            <a:r>
              <a:rPr lang="fr-FR" sz="1600" dirty="0">
                <a:solidFill>
                  <a:srgbClr val="267C22"/>
                </a:solidFill>
                <a:latin typeface="Helvetica" charset="0"/>
              </a:rPr>
              <a:t>//Sans cette liste vide ()</a:t>
            </a:r>
          </a:p>
          <a:p>
            <a:pPr algn="l"/>
            <a:r>
              <a:rPr lang="fr-FR" sz="1600" dirty="0">
                <a:solidFill>
                  <a:srgbClr val="267C22"/>
                </a:solidFill>
                <a:latin typeface="Helvetica" charset="0"/>
              </a:rPr>
              <a:t>//Il faut ajouter un \ devant la première parenthèse</a:t>
            </a:r>
            <a:endParaRPr lang="fr-FR" sz="1600" dirty="0">
              <a:latin typeface="Helvetica" charset="0"/>
            </a:endParaRPr>
          </a:p>
          <a:p>
            <a:pPr algn="l"/>
            <a:r>
              <a:rPr lang="fr-FR" sz="1600" dirty="0">
                <a:latin typeface="Helvetica" charset="0"/>
              </a:rPr>
              <a:t>\(</a:t>
            </a:r>
            <a:r>
              <a:rPr lang="fr-FR" sz="1600" dirty="0" err="1">
                <a:solidFill>
                  <a:srgbClr val="0000F2"/>
                </a:solidFill>
                <a:latin typeface="Helvetica" charset="0"/>
              </a:rPr>
              <a:t>defun</a:t>
            </a:r>
            <a:r>
              <a:rPr lang="fr-FR" sz="1600" dirty="0">
                <a:latin typeface="Helvetica" charset="0"/>
              </a:rPr>
              <a:t> somme (x y)</a:t>
            </a:r>
          </a:p>
          <a:p>
            <a:pPr algn="l"/>
            <a:r>
              <a:rPr lang="fr-FR" sz="1600" dirty="0">
                <a:latin typeface="Helvetica" charset="0"/>
              </a:rPr>
              <a:t>    (+ x y)</a:t>
            </a:r>
          </a:p>
          <a:p>
            <a:pPr algn="l"/>
            <a:r>
              <a:rPr lang="fr-FR" sz="1600" dirty="0">
                <a:latin typeface="Helvetica" charset="0"/>
              </a:rPr>
              <a:t>)</a:t>
            </a:r>
          </a:p>
          <a:p>
            <a:pPr algn="l"/>
            <a:endParaRPr lang="fr-FR" sz="1600" dirty="0">
              <a:latin typeface="Helvetica" charset="0"/>
            </a:endParaRPr>
          </a:p>
          <a:p>
            <a:pPr algn="l"/>
            <a:r>
              <a:rPr lang="fr-FR" sz="1600" dirty="0">
                <a:solidFill>
                  <a:srgbClr val="267C22"/>
                </a:solidFill>
                <a:latin typeface="Helvetica" charset="0"/>
              </a:rPr>
              <a:t>//et doubler les </a:t>
            </a:r>
            <a:r>
              <a:rPr lang="fr-FR" sz="1600" dirty="0" err="1">
                <a:solidFill>
                  <a:srgbClr val="267C22"/>
                </a:solidFill>
                <a:latin typeface="Helvetica" charset="0"/>
              </a:rPr>
              <a:t>quotes</a:t>
            </a:r>
            <a:endParaRPr lang="fr-FR" sz="1600" dirty="0">
              <a:solidFill>
                <a:srgbClr val="267C22"/>
              </a:solidFill>
              <a:latin typeface="Helvetica" charset="0"/>
            </a:endParaRPr>
          </a:p>
          <a:p>
            <a:pPr algn="l"/>
            <a:r>
              <a:rPr lang="es-ES_tradnl" sz="1600" dirty="0"/>
              <a:t>\(</a:t>
            </a:r>
            <a:r>
              <a:rPr lang="es-ES_tradnl" sz="1600" dirty="0" err="1">
                <a:solidFill>
                  <a:srgbClr val="0000F2"/>
                </a:solidFill>
                <a:latin typeface="Helvetica" charset="0"/>
              </a:rPr>
              <a:t>cons</a:t>
            </a:r>
            <a:r>
              <a:rPr lang="es-ES_tradnl" sz="1600" dirty="0"/>
              <a:t> ''a ''(b c))</a:t>
            </a:r>
          </a:p>
        </p:txBody>
      </p:sp>
    </p:spTree>
    <p:extLst>
      <p:ext uri="{BB962C8B-B14F-4D97-AF65-F5344CB8AC3E}">
        <p14:creationId xmlns:p14="http://schemas.microsoft.com/office/powerpoint/2010/main" val="1746901803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err="1"/>
              <a:t>Programmation</a:t>
            </a:r>
            <a:r>
              <a:rPr lang="en-US" dirty="0"/>
              <a:t> </a:t>
            </a:r>
            <a:r>
              <a:rPr lang="en-US" dirty="0" err="1"/>
              <a:t>logique</a:t>
            </a:r>
            <a:endParaRPr lang="en-US" dirty="0"/>
          </a:p>
          <a:p>
            <a:r>
              <a:rPr lang="en-US" sz="1800" i="1" dirty="0" err="1"/>
              <a:t>Exemple</a:t>
            </a:r>
            <a:r>
              <a:rPr lang="en-US" sz="1800" i="1" dirty="0"/>
              <a:t> DCG</a:t>
            </a:r>
          </a:p>
        </p:txBody>
      </p:sp>
      <p:sp>
        <p:nvSpPr>
          <p:cNvPr id="82" name="sentence(s(?NP,?VP)) --&gt; noun_phrase(?NP), verb_phrase(?VP).…"/>
          <p:cNvSpPr txBox="1"/>
          <p:nvPr/>
        </p:nvSpPr>
        <p:spPr>
          <a:xfrm>
            <a:off x="327920" y="1054860"/>
            <a:ext cx="8691360" cy="4570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sentence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/>
              <a:t>s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>
                <a:solidFill>
                  <a:srgbClr val="8282E6"/>
                </a:solidFill>
              </a:rPr>
              <a:t>?NP</a:t>
            </a:r>
            <a:r>
              <a:rPr dirty="0">
                <a:solidFill>
                  <a:srgbClr val="000000"/>
                </a:solidFill>
              </a:rPr>
              <a:t>,</a:t>
            </a:r>
            <a:r>
              <a:rPr dirty="0">
                <a:solidFill>
                  <a:srgbClr val="8282E6"/>
                </a:solidFill>
              </a:rPr>
              <a:t>?VP</a:t>
            </a:r>
            <a:r>
              <a:rPr dirty="0">
                <a:solidFill>
                  <a:srgbClr val="000000"/>
                </a:solidFill>
              </a:rPr>
              <a:t>)) --&gt; </a:t>
            </a:r>
            <a:r>
              <a:rPr dirty="0"/>
              <a:t>noun_phrase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>
                <a:solidFill>
                  <a:srgbClr val="8282E6"/>
                </a:solidFill>
              </a:rPr>
              <a:t>?NP</a:t>
            </a:r>
            <a:r>
              <a:rPr dirty="0">
                <a:solidFill>
                  <a:srgbClr val="000000"/>
                </a:solidFill>
              </a:rPr>
              <a:t>), </a:t>
            </a:r>
            <a:r>
              <a:rPr dirty="0"/>
              <a:t>verb_phrase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>
                <a:solidFill>
                  <a:srgbClr val="8282E6"/>
                </a:solidFill>
              </a:rPr>
              <a:t>?VP</a:t>
            </a:r>
            <a:r>
              <a:rPr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noun_phrase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/>
              <a:t>np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>
                <a:solidFill>
                  <a:srgbClr val="8282E6"/>
                </a:solidFill>
              </a:rPr>
              <a:t>?D</a:t>
            </a:r>
            <a:r>
              <a:rPr dirty="0">
                <a:solidFill>
                  <a:srgbClr val="000000"/>
                </a:solidFill>
              </a:rPr>
              <a:t>,</a:t>
            </a:r>
            <a:r>
              <a:rPr dirty="0">
                <a:solidFill>
                  <a:srgbClr val="8282E6"/>
                </a:solidFill>
              </a:rPr>
              <a:t>?N</a:t>
            </a:r>
            <a:r>
              <a:rPr dirty="0">
                <a:solidFill>
                  <a:srgbClr val="000000"/>
                </a:solidFill>
              </a:rPr>
              <a:t>)) --&gt; </a:t>
            </a:r>
            <a:r>
              <a:rPr dirty="0"/>
              <a:t>det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>
                <a:solidFill>
                  <a:srgbClr val="8282E6"/>
                </a:solidFill>
              </a:rPr>
              <a:t>?D</a:t>
            </a:r>
            <a:r>
              <a:rPr dirty="0">
                <a:solidFill>
                  <a:srgbClr val="000000"/>
                </a:solidFill>
              </a:rPr>
              <a:t>), </a:t>
            </a:r>
            <a:r>
              <a:rPr dirty="0"/>
              <a:t>noun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>
                <a:solidFill>
                  <a:srgbClr val="8282E6"/>
                </a:solidFill>
              </a:rPr>
              <a:t>?N</a:t>
            </a:r>
            <a:r>
              <a:rPr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verb_phrase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/>
              <a:t>vp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>
                <a:solidFill>
                  <a:srgbClr val="8282E6"/>
                </a:solidFill>
              </a:rPr>
              <a:t>?V</a:t>
            </a:r>
            <a:r>
              <a:rPr dirty="0">
                <a:solidFill>
                  <a:srgbClr val="000000"/>
                </a:solidFill>
              </a:rPr>
              <a:t>,</a:t>
            </a:r>
            <a:r>
              <a:rPr dirty="0">
                <a:solidFill>
                  <a:srgbClr val="8282E6"/>
                </a:solidFill>
              </a:rPr>
              <a:t>?NP</a:t>
            </a:r>
            <a:r>
              <a:rPr dirty="0">
                <a:solidFill>
                  <a:srgbClr val="000000"/>
                </a:solidFill>
              </a:rPr>
              <a:t>)) --&gt; </a:t>
            </a:r>
            <a:r>
              <a:rPr dirty="0"/>
              <a:t>verb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>
                <a:solidFill>
                  <a:srgbClr val="8282E6"/>
                </a:solidFill>
              </a:rPr>
              <a:t>?V</a:t>
            </a:r>
            <a:r>
              <a:rPr dirty="0">
                <a:solidFill>
                  <a:srgbClr val="000000"/>
                </a:solidFill>
              </a:rPr>
              <a:t>), </a:t>
            </a:r>
            <a:r>
              <a:rPr dirty="0"/>
              <a:t>noun_phrase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>
                <a:solidFill>
                  <a:srgbClr val="8282E6"/>
                </a:solidFill>
              </a:rPr>
              <a:t>?NP</a:t>
            </a:r>
            <a:r>
              <a:rPr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det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d</a:t>
            </a:r>
            <a:r>
              <a:rPr dirty="0"/>
              <a:t>(</a:t>
            </a:r>
            <a:r>
              <a:rPr dirty="0">
                <a:solidFill>
                  <a:srgbClr val="FF0000"/>
                </a:solidFill>
              </a:rPr>
              <a:t>"the"</a:t>
            </a:r>
            <a:r>
              <a:rPr dirty="0"/>
              <a:t>)) --&gt; [</a:t>
            </a:r>
            <a:r>
              <a:rPr dirty="0">
                <a:solidFill>
                  <a:srgbClr val="FF0000"/>
                </a:solidFill>
              </a:rPr>
              <a:t>"the"</a:t>
            </a:r>
            <a:r>
              <a:rPr dirty="0"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det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d</a:t>
            </a:r>
            <a:r>
              <a:rPr dirty="0"/>
              <a:t>(</a:t>
            </a:r>
            <a:r>
              <a:rPr dirty="0">
                <a:solidFill>
                  <a:srgbClr val="FF0000"/>
                </a:solidFill>
              </a:rPr>
              <a:t>"a"</a:t>
            </a:r>
            <a:r>
              <a:rPr dirty="0"/>
              <a:t>)) --&gt; [</a:t>
            </a:r>
            <a:r>
              <a:rPr dirty="0">
                <a:solidFill>
                  <a:srgbClr val="FF0000"/>
                </a:solidFill>
              </a:rPr>
              <a:t>"a"</a:t>
            </a:r>
            <a:r>
              <a:rPr dirty="0"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noun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n</a:t>
            </a:r>
            <a:r>
              <a:rPr dirty="0"/>
              <a:t>(</a:t>
            </a:r>
            <a:r>
              <a:rPr dirty="0">
                <a:solidFill>
                  <a:srgbClr val="FF0000"/>
                </a:solidFill>
              </a:rPr>
              <a:t>"bat"</a:t>
            </a:r>
            <a:r>
              <a:rPr dirty="0"/>
              <a:t>)) --&gt; [</a:t>
            </a:r>
            <a:r>
              <a:rPr dirty="0">
                <a:solidFill>
                  <a:srgbClr val="FF0000"/>
                </a:solidFill>
              </a:rPr>
              <a:t>"bat"</a:t>
            </a:r>
            <a:r>
              <a:rPr dirty="0"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noun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n</a:t>
            </a:r>
            <a:r>
              <a:rPr dirty="0"/>
              <a:t>(</a:t>
            </a:r>
            <a:r>
              <a:rPr dirty="0">
                <a:solidFill>
                  <a:srgbClr val="FF0000"/>
                </a:solidFill>
              </a:rPr>
              <a:t>"cat"</a:t>
            </a:r>
            <a:r>
              <a:rPr dirty="0"/>
              <a:t>)) --&gt; [</a:t>
            </a:r>
            <a:r>
              <a:rPr dirty="0">
                <a:solidFill>
                  <a:srgbClr val="FF0000"/>
                </a:solidFill>
              </a:rPr>
              <a:t>"cat"</a:t>
            </a:r>
            <a:r>
              <a:rPr dirty="0"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verb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v</a:t>
            </a:r>
            <a:r>
              <a:rPr dirty="0"/>
              <a:t>(</a:t>
            </a:r>
            <a:r>
              <a:rPr dirty="0">
                <a:solidFill>
                  <a:srgbClr val="FF0000"/>
                </a:solidFill>
              </a:rPr>
              <a:t>"eats"</a:t>
            </a:r>
            <a:r>
              <a:rPr dirty="0"/>
              <a:t>)) --&gt; [</a:t>
            </a:r>
            <a:r>
              <a:rPr dirty="0">
                <a:solidFill>
                  <a:srgbClr val="FF0000"/>
                </a:solidFill>
              </a:rPr>
              <a:t>"eats"</a:t>
            </a:r>
            <a:r>
              <a:rPr dirty="0"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//</a:t>
            </a:r>
            <a:r>
              <a:rPr lang="fr-FR" dirty="0"/>
              <a:t>Nous générons toutes les </a:t>
            </a:r>
            <a:r>
              <a:rPr dirty="0"/>
              <a:t>interpretations</a:t>
            </a:r>
            <a:r>
              <a:rPr lang="fr-FR" dirty="0"/>
              <a:t> possibles</a:t>
            </a:r>
            <a:r>
              <a:rPr dirty="0"/>
              <a:t>...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vector</a:t>
            </a:r>
            <a:r>
              <a:rPr dirty="0">
                <a:solidFill>
                  <a:srgbClr val="000000"/>
                </a:solidFill>
              </a:rPr>
              <a:t> vr=</a:t>
            </a:r>
            <a:r>
              <a:rPr dirty="0"/>
              <a:t>sentence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>
                <a:solidFill>
                  <a:srgbClr val="8282E6"/>
                </a:solidFill>
              </a:rPr>
              <a:t>?Y</a:t>
            </a:r>
            <a:r>
              <a:rPr dirty="0">
                <a:solidFill>
                  <a:srgbClr val="000000"/>
                </a:solidFill>
              </a:rPr>
              <a:t>,[],</a:t>
            </a:r>
            <a:r>
              <a:rPr dirty="0">
                <a:solidFill>
                  <a:srgbClr val="8282E6"/>
                </a:solidFill>
              </a:rPr>
              <a:t>?X</a:t>
            </a:r>
            <a:r>
              <a:rPr dirty="0">
                <a:solidFill>
                  <a:srgbClr val="000000"/>
                </a:solidFill>
              </a:rPr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Results: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sentence</a:t>
            </a:r>
            <a:r>
              <a:rPr dirty="0"/>
              <a:t>([</a:t>
            </a:r>
            <a:r>
              <a:rPr dirty="0">
                <a:solidFill>
                  <a:srgbClr val="FF0000"/>
                </a:solidFill>
              </a:rPr>
              <a:t>"the"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"bat"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"eats"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"the"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"bat"</a:t>
            </a:r>
            <a:r>
              <a:rPr dirty="0"/>
              <a:t>],[],</a:t>
            </a:r>
            <a:r>
              <a:rPr dirty="0">
                <a:solidFill>
                  <a:srgbClr val="9E2123"/>
                </a:solidFill>
              </a:rPr>
              <a:t>s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np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d</a:t>
            </a:r>
            <a:r>
              <a:rPr dirty="0"/>
              <a:t>(the),</a:t>
            </a:r>
            <a:r>
              <a:rPr dirty="0">
                <a:solidFill>
                  <a:srgbClr val="9E2123"/>
                </a:solidFill>
              </a:rPr>
              <a:t>n</a:t>
            </a:r>
            <a:r>
              <a:rPr dirty="0"/>
              <a:t>(bat)),</a:t>
            </a:r>
            <a:r>
              <a:rPr dirty="0">
                <a:solidFill>
                  <a:srgbClr val="9E2123"/>
                </a:solidFill>
              </a:rPr>
              <a:t>vp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v</a:t>
            </a:r>
            <a:r>
              <a:rPr dirty="0"/>
              <a:t>(eats),</a:t>
            </a:r>
            <a:r>
              <a:rPr dirty="0">
                <a:solidFill>
                  <a:srgbClr val="9E2123"/>
                </a:solidFill>
              </a:rPr>
              <a:t>np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d</a:t>
            </a:r>
            <a:r>
              <a:rPr dirty="0"/>
              <a:t>(the),</a:t>
            </a:r>
            <a:r>
              <a:rPr dirty="0">
                <a:solidFill>
                  <a:srgbClr val="9E2123"/>
                </a:solidFill>
              </a:rPr>
              <a:t>n</a:t>
            </a:r>
            <a:r>
              <a:rPr dirty="0"/>
              <a:t>(bat)))))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sentence</a:t>
            </a:r>
            <a:r>
              <a:rPr dirty="0"/>
              <a:t>([</a:t>
            </a:r>
            <a:r>
              <a:rPr dirty="0">
                <a:solidFill>
                  <a:srgbClr val="FF0000"/>
                </a:solidFill>
              </a:rPr>
              <a:t>"the"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"bat"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"eats"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"the"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"cat"</a:t>
            </a:r>
            <a:r>
              <a:rPr dirty="0"/>
              <a:t>],[],</a:t>
            </a:r>
            <a:r>
              <a:rPr dirty="0">
                <a:solidFill>
                  <a:srgbClr val="9E2123"/>
                </a:solidFill>
              </a:rPr>
              <a:t>s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np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d</a:t>
            </a:r>
            <a:r>
              <a:rPr dirty="0"/>
              <a:t>(the),</a:t>
            </a:r>
            <a:r>
              <a:rPr dirty="0">
                <a:solidFill>
                  <a:srgbClr val="9E2123"/>
                </a:solidFill>
              </a:rPr>
              <a:t>n</a:t>
            </a:r>
            <a:r>
              <a:rPr dirty="0"/>
              <a:t>(bat)),</a:t>
            </a:r>
            <a:r>
              <a:rPr dirty="0">
                <a:solidFill>
                  <a:srgbClr val="9E2123"/>
                </a:solidFill>
              </a:rPr>
              <a:t>vp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v</a:t>
            </a:r>
            <a:r>
              <a:rPr dirty="0"/>
              <a:t>(eats),</a:t>
            </a:r>
            <a:r>
              <a:rPr dirty="0">
                <a:solidFill>
                  <a:srgbClr val="9E2123"/>
                </a:solidFill>
              </a:rPr>
              <a:t>np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d</a:t>
            </a:r>
            <a:r>
              <a:rPr dirty="0"/>
              <a:t>(the),</a:t>
            </a:r>
            <a:r>
              <a:rPr dirty="0">
                <a:solidFill>
                  <a:srgbClr val="9E2123"/>
                </a:solidFill>
              </a:rPr>
              <a:t>n</a:t>
            </a:r>
            <a:r>
              <a:rPr dirty="0"/>
              <a:t>(cat)))))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sentence</a:t>
            </a:r>
            <a:r>
              <a:rPr dirty="0"/>
              <a:t>([</a:t>
            </a:r>
            <a:r>
              <a:rPr dirty="0">
                <a:solidFill>
                  <a:srgbClr val="FF0000"/>
                </a:solidFill>
              </a:rPr>
              <a:t>"the"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"bat"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"eats"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"a"</a:t>
            </a:r>
            <a:r>
              <a:rPr dirty="0"/>
              <a:t>,</a:t>
            </a:r>
            <a:r>
              <a:rPr dirty="0">
                <a:solidFill>
                  <a:srgbClr val="FF0000"/>
                </a:solidFill>
              </a:rPr>
              <a:t>"bat"</a:t>
            </a:r>
            <a:r>
              <a:rPr dirty="0"/>
              <a:t>],[],</a:t>
            </a:r>
            <a:r>
              <a:rPr dirty="0">
                <a:solidFill>
                  <a:srgbClr val="9E2123"/>
                </a:solidFill>
              </a:rPr>
              <a:t>s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np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d</a:t>
            </a:r>
            <a:r>
              <a:rPr dirty="0"/>
              <a:t>(the),</a:t>
            </a:r>
            <a:r>
              <a:rPr dirty="0">
                <a:solidFill>
                  <a:srgbClr val="9E2123"/>
                </a:solidFill>
              </a:rPr>
              <a:t>n</a:t>
            </a:r>
            <a:r>
              <a:rPr dirty="0"/>
              <a:t>(bat)),</a:t>
            </a:r>
            <a:r>
              <a:rPr dirty="0">
                <a:solidFill>
                  <a:srgbClr val="9E2123"/>
                </a:solidFill>
              </a:rPr>
              <a:t>vp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v</a:t>
            </a:r>
            <a:r>
              <a:rPr dirty="0"/>
              <a:t>(eats),</a:t>
            </a:r>
            <a:r>
              <a:rPr dirty="0">
                <a:solidFill>
                  <a:srgbClr val="9E2123"/>
                </a:solidFill>
              </a:rPr>
              <a:t>np</a:t>
            </a:r>
            <a:r>
              <a:rPr dirty="0"/>
              <a:t>(</a:t>
            </a:r>
            <a:r>
              <a:rPr dirty="0">
                <a:solidFill>
                  <a:srgbClr val="9E2123"/>
                </a:solidFill>
              </a:rPr>
              <a:t>d</a:t>
            </a:r>
            <a:r>
              <a:rPr dirty="0"/>
              <a:t>(a),</a:t>
            </a:r>
            <a:r>
              <a:rPr dirty="0">
                <a:solidFill>
                  <a:srgbClr val="9E2123"/>
                </a:solidFill>
              </a:rPr>
              <a:t>n</a:t>
            </a:r>
            <a:r>
              <a:rPr dirty="0"/>
              <a:t>(bat)))))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etc.</a:t>
            </a:r>
          </a:p>
        </p:txBody>
      </p:sp>
      <p:sp>
        <p:nvSpPr>
          <p:cNvPr id="83" name="Monde"/>
          <p:cNvSpPr/>
          <p:nvPr/>
        </p:nvSpPr>
        <p:spPr>
          <a:xfrm>
            <a:off x="7293024" y="505370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38100" tIns="38100" rIns="38100" bIns="38100" anchor="ctr"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그림 7" descr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14769" y="0"/>
            <a:ext cx="12373538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Thank you"/>
          <p:cNvSpPr txBox="1"/>
          <p:nvPr/>
        </p:nvSpPr>
        <p:spPr>
          <a:xfrm>
            <a:off x="3247322" y="2965007"/>
            <a:ext cx="2649361" cy="592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/>
              <a:t>Questions ?</a:t>
            </a:r>
            <a:endParaRPr dirty="0"/>
          </a:p>
        </p:txBody>
      </p:sp>
      <p:pic>
        <p:nvPicPr>
          <p:cNvPr id="325" name="NAVERLABS_LOGO_WHITE.png" descr="NAVERLABS_LOGO_WH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9063" y="6335076"/>
            <a:ext cx="1689539" cy="241364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© 2017 NAVER LABS.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67076221"/>
      </p:ext>
    </p:extLst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그림 7" descr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14769" y="0"/>
            <a:ext cx="12373538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Thank you"/>
          <p:cNvSpPr txBox="1"/>
          <p:nvPr/>
        </p:nvSpPr>
        <p:spPr>
          <a:xfrm>
            <a:off x="3958254" y="2965007"/>
            <a:ext cx="1227497" cy="592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/>
              <a:t>Merci</a:t>
            </a:r>
            <a:endParaRPr dirty="0"/>
          </a:p>
        </p:txBody>
      </p:sp>
      <p:pic>
        <p:nvPicPr>
          <p:cNvPr id="325" name="NAVERLABS_LOGO_WHITE.png" descr="NAVERLABS_LOGO_WHIT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9063" y="6335076"/>
            <a:ext cx="1689539" cy="241364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© 2017 NAVER LABS.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53381782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Tamgu 탐구</a:t>
            </a:r>
          </a:p>
        </p:txBody>
      </p:sp>
      <p:sp>
        <p:nvSpPr>
          <p:cNvPr id="45" name="What is Tamgu 탐구?"/>
          <p:cNvSpPr txBox="1"/>
          <p:nvPr/>
        </p:nvSpPr>
        <p:spPr>
          <a:xfrm>
            <a:off x="619877" y="1344039"/>
            <a:ext cx="6521016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/>
            <a:r>
              <a:rPr lang="en-GB" b="1" i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Tamgu </a:t>
            </a:r>
            <a:r>
              <a:rPr lang="en-GB" b="1" i="1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en-GB" b="1" i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b="1" i="1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est</a:t>
            </a:r>
            <a:r>
              <a:rPr lang="en-GB" b="1" i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un </a:t>
            </a:r>
            <a:r>
              <a:rPr lang="en-GB" b="1" i="1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langage</a:t>
            </a:r>
            <a:r>
              <a:rPr lang="en-GB" b="1" i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de </a:t>
            </a:r>
            <a:r>
              <a:rPr lang="en-GB" b="1" i="1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programmation</a:t>
            </a:r>
            <a:endParaRPr b="1" i="1" dirty="0">
              <a:latin typeface="+mn-ea"/>
              <a:ea typeface="+mn-ea"/>
            </a:endParaRPr>
          </a:p>
        </p:txBody>
      </p:sp>
      <p:sp>
        <p:nvSpPr>
          <p:cNvPr id="46" name="Tamgu 탐구 combines in one formalism different types of programming:…"/>
          <p:cNvSpPr txBox="1"/>
          <p:nvPr/>
        </p:nvSpPr>
        <p:spPr>
          <a:xfrm>
            <a:off x="619877" y="2519495"/>
            <a:ext cx="8335760" cy="3170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342900" indent="-342900" algn="l">
              <a:buFont typeface="Wingdings" charset="2"/>
              <a:buChar char="q"/>
            </a:pPr>
            <a:endParaRPr lang="en-GB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l">
              <a:buFont typeface="Wingdings" charset="2"/>
              <a:buChar char="q"/>
            </a:pP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Tamgu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 combine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différents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 types de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programmation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en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 un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seul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formalisme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.</a:t>
            </a:r>
          </a:p>
          <a:p>
            <a:pPr marL="342900" indent="-342900" algn="l">
              <a:buFont typeface="Wingdings" charset="2"/>
              <a:buChar char="q"/>
            </a:pPr>
            <a:endParaRPr lang="en-GB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l">
              <a:buFont typeface="Wingdings" charset="2"/>
              <a:buChar char="q"/>
            </a:pP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Tamgu </a:t>
            </a:r>
            <a:r>
              <a:rPr lang="en-GB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a </a:t>
            </a:r>
            <a:r>
              <a:rPr lang="en-GB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été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implémenté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pour </a:t>
            </a:r>
            <a:r>
              <a:rPr lang="en-GB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être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aussi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extensible que possible.</a:t>
            </a:r>
          </a:p>
          <a:p>
            <a:pPr algn="l"/>
            <a:endParaRPr lang="en-GB" dirty="0">
              <a:latin typeface="Helvetica" charset="0"/>
              <a:ea typeface="Helvetica" charset="0"/>
              <a:cs typeface="Helvetica" charset="0"/>
            </a:endParaRPr>
          </a:p>
          <a:p>
            <a:pPr marL="230605" indent="-230605" algn="l">
              <a:buSzPct val="100000"/>
              <a:buChar char="•"/>
            </a:pPr>
            <a:endParaRPr lang="en-GB" sz="2000" dirty="0"/>
          </a:p>
          <a:p>
            <a:pPr marL="230605" indent="-230605" algn="l">
              <a:buSzPct val="100000"/>
              <a:buChar char="•"/>
            </a:pPr>
            <a:endParaRPr lang="en-GB" sz="2000" dirty="0"/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4171566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792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</a:t>
            </a:r>
            <a:r>
              <a:rPr lang="fr-FR" dirty="0"/>
              <a:t>: Une combinaison de différents styles de programmation</a:t>
            </a:r>
            <a:endParaRPr dirty="0"/>
          </a:p>
        </p:txBody>
      </p:sp>
      <p:sp>
        <p:nvSpPr>
          <p:cNvPr id="46" name="Tamgu 탐구 combines in one formalism different types of programming:…"/>
          <p:cNvSpPr txBox="1"/>
          <p:nvPr/>
        </p:nvSpPr>
        <p:spPr>
          <a:xfrm>
            <a:off x="439940" y="1080402"/>
            <a:ext cx="8335760" cy="3770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/>
            <a:r>
              <a:rPr lang="fr-FR" sz="2000" dirty="0">
                <a:latin typeface="Helvetica" charset="0"/>
                <a:ea typeface="Helvetica" charset="0"/>
                <a:cs typeface="Helvetica" charset="0"/>
              </a:rPr>
              <a:t>Tamgu </a:t>
            </a:r>
            <a:r>
              <a:rPr lang="fr-FR" sz="2000" dirty="0" err="1"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fr-FR" sz="2000" dirty="0">
                <a:latin typeface="Helvetica" charset="0"/>
                <a:ea typeface="Helvetica" charset="0"/>
                <a:cs typeface="Helvetica" charset="0"/>
              </a:rPr>
              <a:t> combine différents types de programmation en un seul formalisme :</a:t>
            </a:r>
          </a:p>
          <a:p>
            <a:pPr algn="l"/>
            <a:endParaRPr lang="fr-FR" sz="2000" dirty="0">
              <a:latin typeface="Helvetica" charset="0"/>
              <a:ea typeface="Helvetica" charset="0"/>
              <a:cs typeface="Helvetica" charset="0"/>
            </a:endParaRPr>
          </a:p>
          <a:p>
            <a:pPr algn="l"/>
            <a:r>
              <a:rPr lang="fr-FR" sz="2000" b="1" dirty="0">
                <a:latin typeface="Helvetica" charset="0"/>
                <a:ea typeface="Helvetica" charset="0"/>
                <a:cs typeface="Helvetica" charset="0"/>
              </a:rPr>
              <a:t>Impératif</a:t>
            </a:r>
            <a:r>
              <a:rPr lang="fr-FR" sz="2000" dirty="0">
                <a:latin typeface="Helvetica" charset="0"/>
                <a:ea typeface="Helvetica" charset="0"/>
                <a:cs typeface="Helvetica" charset="0"/>
              </a:rPr>
              <a:t> : Le langage ressemble à Python, mais avec une gestion des chaînes de caractères aussi puissantes que Perl et un typage fort des variables comme en Java. </a:t>
            </a:r>
          </a:p>
          <a:p>
            <a:pPr algn="l"/>
            <a:endParaRPr lang="fr-FR" sz="2000" dirty="0">
              <a:latin typeface="Helvetica" charset="0"/>
              <a:ea typeface="Helvetica" charset="0"/>
              <a:cs typeface="Helvetica" charset="0"/>
            </a:endParaRPr>
          </a:p>
          <a:p>
            <a:pPr algn="l"/>
            <a:r>
              <a:rPr lang="fr-FR" sz="2000" b="1" dirty="0">
                <a:latin typeface="Helvetica" charset="0"/>
                <a:ea typeface="Helvetica" charset="0"/>
                <a:cs typeface="Helvetica" charset="0"/>
              </a:rPr>
              <a:t>Fonctionnel</a:t>
            </a:r>
            <a:r>
              <a:rPr lang="fr-FR" sz="2000" dirty="0">
                <a:latin typeface="Helvetica" charset="0"/>
                <a:ea typeface="Helvetica" charset="0"/>
                <a:cs typeface="Helvetica" charset="0"/>
              </a:rPr>
              <a:t> : Le langage offre un formalisme qui emprunte beaucoup à </a:t>
            </a:r>
            <a:r>
              <a:rPr lang="fr-FR" sz="2000" dirty="0" err="1">
                <a:latin typeface="Helvetica" charset="0"/>
                <a:ea typeface="Helvetica" charset="0"/>
                <a:cs typeface="Helvetica" charset="0"/>
              </a:rPr>
              <a:t>Haskell</a:t>
            </a:r>
            <a:r>
              <a:rPr lang="fr-FR" sz="2000" dirty="0">
                <a:latin typeface="Helvetica" charset="0"/>
                <a:ea typeface="Helvetica" charset="0"/>
                <a:cs typeface="Helvetica" charset="0"/>
              </a:rPr>
              <a:t> ou à Lisp pour des </a:t>
            </a:r>
            <a:r>
              <a:rPr lang="fr-FR" sz="2000" dirty="0" err="1">
                <a:latin typeface="Helvetica" charset="0"/>
                <a:ea typeface="Helvetica" charset="0"/>
                <a:cs typeface="Helvetica" charset="0"/>
              </a:rPr>
              <a:t>lambdas</a:t>
            </a:r>
            <a:r>
              <a:rPr lang="fr-FR" sz="2000" dirty="0">
                <a:latin typeface="Helvetica" charset="0"/>
                <a:ea typeface="Helvetica" charset="0"/>
                <a:cs typeface="Helvetica" charset="0"/>
              </a:rPr>
              <a:t> compacts et rapides (i.e. Taskell et Lisp).</a:t>
            </a:r>
          </a:p>
          <a:p>
            <a:pPr algn="l"/>
            <a:endParaRPr lang="fr-FR" sz="2000" dirty="0">
              <a:latin typeface="Helvetica" charset="0"/>
              <a:ea typeface="Helvetica" charset="0"/>
              <a:cs typeface="Helvetica" charset="0"/>
            </a:endParaRPr>
          </a:p>
          <a:p>
            <a:pPr algn="l"/>
            <a:r>
              <a:rPr lang="fr-FR" sz="2000" b="1" dirty="0">
                <a:latin typeface="Helvetica" charset="0"/>
                <a:ea typeface="Helvetica" charset="0"/>
                <a:cs typeface="Helvetica" charset="0"/>
              </a:rPr>
              <a:t>Logique</a:t>
            </a:r>
            <a:r>
              <a:rPr lang="fr-FR" sz="2000" dirty="0">
                <a:latin typeface="Helvetica" charset="0"/>
                <a:ea typeface="Helvetica" charset="0"/>
                <a:cs typeface="Helvetica" charset="0"/>
              </a:rPr>
              <a:t> : Le langage offre un moteur de type Prolog</a:t>
            </a:r>
            <a:endParaRPr lang="fr-FR" sz="18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3571" y="228001"/>
            <a:ext cx="712129" cy="71212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ZoneTexte 1"/>
          <p:cNvSpPr txBox="1"/>
          <p:nvPr/>
        </p:nvSpPr>
        <p:spPr>
          <a:xfrm>
            <a:off x="597098" y="4846577"/>
            <a:ext cx="8021444" cy="907941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1800" b="1" dirty="0">
                <a:latin typeface="Helvetica" charset="0"/>
                <a:ea typeface="Helvetica" charset="0"/>
                <a:cs typeface="Helvetica" charset="0"/>
              </a:rPr>
              <a:t>Important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Tous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ces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modules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peuvent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facilement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communiquer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entre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eux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dans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un programme,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puisqu'ils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partagent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tous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les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mêmes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objets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de base : </a:t>
            </a:r>
            <a:r>
              <a:rPr lang="en-GB" sz="18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chaînes</a:t>
            </a:r>
            <a:r>
              <a:rPr lang="en-GB" sz="18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GB" sz="18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vecteurs</a:t>
            </a:r>
            <a:r>
              <a:rPr lang="en-GB" sz="18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GB" sz="18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dictionaires</a:t>
            </a:r>
            <a:r>
              <a:rPr lang="en-GB" sz="18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GB" sz="18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nombres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....</a:t>
            </a:r>
            <a:endParaRPr lang="en-GB" sz="2000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8693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irst line goes here…"/>
          <p:cNvSpPr txBox="1"/>
          <p:nvPr/>
        </p:nvSpPr>
        <p:spPr>
          <a:xfrm>
            <a:off x="276191" y="228001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Example: code</a:t>
            </a:r>
            <a:r>
              <a:rPr lang="fr-FR" dirty="0"/>
              <a:t> impératif</a:t>
            </a:r>
            <a:r>
              <a:rPr dirty="0"/>
              <a:t>...</a:t>
            </a:r>
          </a:p>
        </p:txBody>
      </p:sp>
      <p:sp>
        <p:nvSpPr>
          <p:cNvPr id="50" name="string s=&quot;toto&quot;;…"/>
          <p:cNvSpPr txBox="1"/>
          <p:nvPr/>
        </p:nvSpPr>
        <p:spPr>
          <a:xfrm>
            <a:off x="439743" y="888196"/>
            <a:ext cx="8335760" cy="5432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0808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>
                <a:solidFill>
                  <a:srgbClr val="2D8C2D"/>
                </a:solidFill>
              </a:rPr>
              <a:t>//Manipulations de chaines de caractère</a:t>
            </a:r>
            <a:endParaRPr lang="fr-FR" sz="1200" dirty="0">
              <a:solidFill>
                <a:srgbClr val="0505F5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0808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>
                <a:solidFill>
                  <a:srgbClr val="0505F5"/>
                </a:solidFill>
              </a:rPr>
              <a:t>string</a:t>
            </a:r>
            <a:r>
              <a:rPr lang="fr-FR" sz="1200" dirty="0"/>
              <a:t> u=@"Signe de la réconciliation en cours entre l'Erythrée et l'Ethiopie..."@;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>
                <a:solidFill>
                  <a:srgbClr val="0505F5"/>
                </a:solidFill>
              </a:rPr>
              <a:t>println</a:t>
            </a:r>
            <a:r>
              <a:rPr lang="fr-FR" sz="1200" dirty="0"/>
              <a:t>(</a:t>
            </a:r>
            <a:r>
              <a:rPr lang="fr-FR" sz="1200" dirty="0">
                <a:solidFill>
                  <a:schemeClr val="tx1"/>
                </a:solidFill>
              </a:rPr>
              <a:t>u[12:26]</a:t>
            </a:r>
            <a:r>
              <a:rPr lang="fr-FR" sz="1200" dirty="0"/>
              <a:t>); //réconciliation (détection automatique de UTF8)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>
                <a:solidFill>
                  <a:srgbClr val="0505F5"/>
                </a:solidFill>
              </a:rPr>
              <a:t>println</a:t>
            </a:r>
            <a:r>
              <a:rPr lang="fr-FR" sz="1200" dirty="0">
                <a:solidFill>
                  <a:schemeClr val="tx1"/>
                </a:solidFill>
              </a:rPr>
              <a:t>(u[</a:t>
            </a:r>
            <a:r>
              <a:rPr lang="fr-FR" sz="1200" dirty="0">
                <a:solidFill>
                  <a:srgbClr val="FF0000"/>
                </a:solidFill>
              </a:rPr>
              <a:t>"en "</a:t>
            </a:r>
            <a:r>
              <a:rPr lang="fr-FR" sz="1200" dirty="0">
                <a:solidFill>
                  <a:schemeClr val="tx1"/>
                </a:solidFill>
              </a:rPr>
              <a:t>:</a:t>
            </a:r>
            <a:r>
              <a:rPr lang="fr-FR" sz="1200" dirty="0">
                <a:solidFill>
                  <a:srgbClr val="FF0000"/>
                </a:solidFill>
              </a:rPr>
              <a:t>"entre"</a:t>
            </a:r>
            <a:r>
              <a:rPr lang="fr-FR" sz="1200" dirty="0">
                <a:solidFill>
                  <a:schemeClr val="tx1"/>
                </a:solidFill>
              </a:rPr>
              <a:t>]);</a:t>
            </a:r>
            <a:r>
              <a:rPr lang="fr-FR" sz="1200" dirty="0"/>
              <a:t> //en cours entre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>
                <a:solidFill>
                  <a:schemeClr val="tx1"/>
                </a:solidFill>
              </a:rPr>
              <a:t>u[</a:t>
            </a:r>
            <a:r>
              <a:rPr lang="fr-FR" sz="1200" dirty="0">
                <a:solidFill>
                  <a:srgbClr val="FF0000"/>
                </a:solidFill>
              </a:rPr>
              <a:t>"en "</a:t>
            </a:r>
            <a:r>
              <a:rPr lang="fr-FR" sz="1200" dirty="0"/>
              <a:t>:</a:t>
            </a:r>
            <a:r>
              <a:rPr lang="fr-FR" sz="1200" dirty="0">
                <a:solidFill>
                  <a:srgbClr val="FF0000"/>
                </a:solidFill>
              </a:rPr>
              <a:t>"entre"</a:t>
            </a:r>
            <a:r>
              <a:rPr lang="fr-FR" sz="1200" dirty="0">
                <a:solidFill>
                  <a:schemeClr val="tx1"/>
                </a:solidFill>
              </a:rPr>
              <a:t>]=</a:t>
            </a:r>
            <a:r>
              <a:rPr lang="fr-FR" sz="1200" dirty="0">
                <a:solidFill>
                  <a:srgbClr val="FF0000"/>
                </a:solidFill>
              </a:rPr>
              <a:t>"OH"</a:t>
            </a:r>
            <a:r>
              <a:rPr lang="fr-FR" sz="1200" dirty="0"/>
              <a:t>; //Remplacement avec OH de "en cours entre"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C8C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>
                <a:solidFill>
                  <a:srgbClr val="0505F5"/>
                </a:solidFill>
              </a:rPr>
              <a:t>ustring</a:t>
            </a:r>
            <a:r>
              <a:rPr lang="fr-FR" sz="1200" dirty="0"/>
              <a:t> </a:t>
            </a:r>
            <a:r>
              <a:rPr lang="fr-FR" sz="1200" dirty="0" err="1">
                <a:solidFill>
                  <a:schemeClr val="tx1"/>
                </a:solidFill>
              </a:rPr>
              <a:t>res</a:t>
            </a:r>
            <a:r>
              <a:rPr lang="fr-FR" sz="1200" dirty="0">
                <a:solidFill>
                  <a:schemeClr val="tx1"/>
                </a:solidFill>
              </a:rPr>
              <a:t>=r</a:t>
            </a:r>
            <a:r>
              <a:rPr lang="fr-FR" sz="1200" dirty="0"/>
              <a:t>"%</a:t>
            </a:r>
            <a:r>
              <a:rPr lang="fr-FR" sz="1200" dirty="0" err="1"/>
              <a:t>C%a</a:t>
            </a:r>
            <a:r>
              <a:rPr lang="fr-FR" sz="1200" dirty="0"/>
              <a:t>+" </a:t>
            </a:r>
            <a:r>
              <a:rPr lang="fr-FR" sz="1200" dirty="0">
                <a:solidFill>
                  <a:srgbClr val="0505F5"/>
                </a:solidFill>
              </a:rPr>
              <a:t>in</a:t>
            </a:r>
            <a:r>
              <a:rPr lang="fr-FR" sz="1200" dirty="0"/>
              <a:t> </a:t>
            </a:r>
            <a:r>
              <a:rPr lang="fr-FR" sz="1200" dirty="0">
                <a:solidFill>
                  <a:schemeClr val="tx1"/>
                </a:solidFill>
              </a:rPr>
              <a:t>u</a:t>
            </a:r>
            <a:r>
              <a:rPr lang="fr-FR" sz="1200" dirty="0"/>
              <a:t>; </a:t>
            </a:r>
            <a:r>
              <a:rPr lang="fr-FR" sz="1200" dirty="0">
                <a:solidFill>
                  <a:srgbClr val="2D8C2D"/>
                </a:solidFill>
              </a:rPr>
              <a:t>//Signe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>
                <a:solidFill>
                  <a:srgbClr val="0505F5"/>
                </a:solidFill>
              </a:rPr>
              <a:t>svector</a:t>
            </a:r>
            <a:r>
              <a:rPr lang="fr-FR" sz="1200" dirty="0"/>
              <a:t> </a:t>
            </a:r>
            <a:r>
              <a:rPr lang="fr-FR" sz="1200" dirty="0">
                <a:solidFill>
                  <a:schemeClr val="tx1"/>
                </a:solidFill>
              </a:rPr>
              <a:t>vs</a:t>
            </a:r>
            <a:r>
              <a:rPr lang="fr-FR" sz="1200" dirty="0"/>
              <a:t> = </a:t>
            </a:r>
            <a:r>
              <a:rPr lang="fr-FR" sz="1200" dirty="0">
                <a:solidFill>
                  <a:srgbClr val="8C8CF5"/>
                </a:solidFill>
              </a:rPr>
              <a:t>r"%</a:t>
            </a:r>
            <a:r>
              <a:rPr lang="fr-FR" sz="1200" dirty="0" err="1">
                <a:solidFill>
                  <a:srgbClr val="8C8CF5"/>
                </a:solidFill>
              </a:rPr>
              <a:t>C%a</a:t>
            </a:r>
            <a:r>
              <a:rPr lang="fr-FR" sz="1200" dirty="0">
                <a:solidFill>
                  <a:srgbClr val="8C8CF5"/>
                </a:solidFill>
              </a:rPr>
              <a:t>+"</a:t>
            </a:r>
            <a:r>
              <a:rPr lang="fr-FR" sz="1200" dirty="0"/>
              <a:t> </a:t>
            </a:r>
            <a:r>
              <a:rPr lang="fr-FR" sz="1200" dirty="0">
                <a:solidFill>
                  <a:srgbClr val="0505F5"/>
                </a:solidFill>
              </a:rPr>
              <a:t>in</a:t>
            </a:r>
            <a:r>
              <a:rPr lang="fr-FR" sz="1200" dirty="0"/>
              <a:t> </a:t>
            </a:r>
            <a:r>
              <a:rPr lang="fr-FR" sz="1200" dirty="0">
                <a:solidFill>
                  <a:schemeClr val="tx1"/>
                </a:solidFill>
              </a:rPr>
              <a:t>u</a:t>
            </a:r>
            <a:r>
              <a:rPr lang="fr-FR" sz="1200" dirty="0"/>
              <a:t>; //['</a:t>
            </a:r>
            <a:r>
              <a:rPr lang="fr-FR" sz="1200" dirty="0" err="1"/>
              <a:t>Signe','OH','Erythrée','Ethiopie</a:t>
            </a:r>
            <a:r>
              <a:rPr lang="fr-FR" sz="1200" dirty="0"/>
              <a:t>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>
                <a:solidFill>
                  <a:srgbClr val="2D8C2D"/>
                </a:solidFill>
              </a:rPr>
              <a:t>//Définition de fonction</a:t>
            </a:r>
            <a:endParaRPr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function</a:t>
            </a:r>
            <a:r>
              <a:rPr sz="1200" dirty="0">
                <a:solidFill>
                  <a:srgbClr val="000000"/>
                </a:solidFill>
              </a:rPr>
              <a:t> </a:t>
            </a:r>
            <a:r>
              <a:rPr sz="1200" dirty="0">
                <a:solidFill>
                  <a:srgbClr val="9E2123"/>
                </a:solidFill>
              </a:rPr>
              <a:t>myfunc</a:t>
            </a:r>
            <a:r>
              <a:rPr sz="1200" dirty="0">
                <a:solidFill>
                  <a:srgbClr val="000000"/>
                </a:solidFill>
              </a:rPr>
              <a:t>(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s)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 </a:t>
            </a:r>
            <a:r>
              <a:rPr sz="1200" dirty="0"/>
              <a:t>println</a:t>
            </a:r>
            <a:r>
              <a:rPr sz="1200" dirty="0">
                <a:solidFill>
                  <a:srgbClr val="000000"/>
                </a:solidFill>
              </a:rPr>
              <a:t>(s);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 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e=s+</a:t>
            </a:r>
            <a:r>
              <a:rPr sz="1200" dirty="0">
                <a:solidFill>
                  <a:srgbClr val="FF0000"/>
                </a:solidFill>
              </a:rPr>
              <a:t>"."</a:t>
            </a:r>
            <a:r>
              <a:rPr sz="1200" dirty="0">
                <a:solidFill>
                  <a:srgbClr val="000000"/>
                </a:solidFill>
              </a:rPr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 </a:t>
            </a:r>
            <a:r>
              <a:rPr sz="1200" dirty="0"/>
              <a:t>return</a:t>
            </a:r>
            <a:r>
              <a:rPr sz="1200" dirty="0">
                <a:solidFill>
                  <a:srgbClr val="000000"/>
                </a:solidFill>
              </a:rPr>
              <a:t> e;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>
                <a:solidFill>
                  <a:srgbClr val="2D8C2D"/>
                </a:solidFill>
              </a:rPr>
              <a:t>//Mais aussi de thread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/>
              <a:t>thread </a:t>
            </a:r>
            <a:r>
              <a:rPr lang="fr-FR" sz="1200" dirty="0" err="1">
                <a:solidFill>
                  <a:srgbClr val="9E2123"/>
                </a:solidFill>
              </a:rPr>
              <a:t>mythread</a:t>
            </a:r>
            <a:r>
              <a:rPr lang="fr-FR" sz="1200" dirty="0"/>
              <a:t>(</a:t>
            </a:r>
            <a:r>
              <a:rPr lang="fr-FR" sz="1200" dirty="0" err="1"/>
              <a:t>int</a:t>
            </a:r>
            <a:r>
              <a:rPr lang="fr-FR" sz="1200" dirty="0"/>
              <a:t> u)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/>
              <a:t>...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>
                <a:solidFill>
                  <a:srgbClr val="2D8C2D"/>
                </a:solidFill>
              </a:rPr>
              <a:t>//Et de classes aussi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/>
              <a:t>frame </a:t>
            </a:r>
            <a:r>
              <a:rPr lang="fr-FR" sz="1200" dirty="0" err="1">
                <a:solidFill>
                  <a:srgbClr val="9E2123"/>
                </a:solidFill>
              </a:rPr>
              <a:t>myclass</a:t>
            </a:r>
            <a:r>
              <a:rPr lang="fr-FR" sz="1200" dirty="0"/>
              <a:t>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/>
              <a:t>    </a:t>
            </a:r>
            <a:r>
              <a:rPr lang="fr-FR" sz="1200" dirty="0" err="1"/>
              <a:t>int</a:t>
            </a:r>
            <a:r>
              <a:rPr lang="fr-FR" sz="1200" dirty="0"/>
              <a:t> i;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/>
              <a:t>	</a:t>
            </a:r>
            <a:r>
              <a:rPr lang="fr-FR" sz="1200" dirty="0" err="1"/>
              <a:t>function</a:t>
            </a:r>
            <a:r>
              <a:rPr lang="fr-FR" sz="1200" dirty="0"/>
              <a:t> </a:t>
            </a:r>
            <a:r>
              <a:rPr lang="fr-FR" sz="1200" dirty="0" err="1">
                <a:solidFill>
                  <a:srgbClr val="9E2123"/>
                </a:solidFill>
                <a:latin typeface="Helvetica"/>
                <a:ea typeface="Helvetica"/>
                <a:cs typeface="Helvetica"/>
              </a:rPr>
              <a:t>mymethod</a:t>
            </a:r>
            <a:r>
              <a:rPr lang="fr-FR" sz="1200" dirty="0">
                <a:solidFill>
                  <a:schemeClr val="tx1"/>
                </a:solidFill>
              </a:rPr>
              <a:t>()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/>
              <a:t>		return </a:t>
            </a:r>
            <a:r>
              <a:rPr lang="fr-FR" sz="1200" dirty="0">
                <a:solidFill>
                  <a:schemeClr val="tx1"/>
                </a:solidFill>
              </a:rPr>
              <a:t>i;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>
                <a:solidFill>
                  <a:schemeClr val="tx1"/>
                </a:solidFill>
              </a:rPr>
              <a:t>	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>
                <a:solidFill>
                  <a:schemeClr val="tx1"/>
                </a:solidFill>
              </a:rPr>
              <a:t>}</a:t>
            </a:r>
          </a:p>
        </p:txBody>
      </p:sp>
      <p:pic>
        <p:nvPicPr>
          <p:cNvPr id="5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4071" y="228001"/>
            <a:ext cx="651432" cy="6514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857899"/>
            <a:ext cx="5733737" cy="6924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baseline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Annotations</a:t>
            </a:r>
          </a:p>
        </p:txBody>
      </p:sp>
    </p:spTree>
    <p:extLst>
      <p:ext uri="{BB962C8B-B14F-4D97-AF65-F5344CB8AC3E}">
        <p14:creationId xmlns:p14="http://schemas.microsoft.com/office/powerpoint/2010/main" val="153612363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396834" y="220598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Expressions </a:t>
            </a:r>
            <a:r>
              <a:rPr lang="en-US" dirty="0" err="1"/>
              <a:t>régulières</a:t>
            </a:r>
            <a:r>
              <a:rPr lang="en-US" dirty="0"/>
              <a:t> et capsules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489967" y="1004121"/>
            <a:ext cx="8149194" cy="3123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1800" dirty="0">
                <a:latin typeface="+mn-lt"/>
              </a:rPr>
              <a:t>Tamgu </a:t>
            </a:r>
            <a:r>
              <a:rPr lang="en-GB" sz="1800" dirty="0" err="1">
                <a:latin typeface="+mn-lt"/>
              </a:rPr>
              <a:t>fournit</a:t>
            </a:r>
            <a:r>
              <a:rPr lang="en-GB" sz="1800" dirty="0">
                <a:latin typeface="+mn-lt"/>
              </a:rPr>
              <a:t> des expressions </a:t>
            </a:r>
            <a:r>
              <a:rPr lang="en-GB" sz="1800" dirty="0" err="1">
                <a:latin typeface="+mn-lt"/>
              </a:rPr>
              <a:t>régulières</a:t>
            </a:r>
            <a:r>
              <a:rPr lang="en-GB" sz="1800" dirty="0">
                <a:latin typeface="+mn-lt"/>
              </a:rPr>
              <a:t> complexes pour </a:t>
            </a:r>
            <a:r>
              <a:rPr lang="en-GB" sz="1800" dirty="0" err="1">
                <a:latin typeface="+mn-lt"/>
              </a:rPr>
              <a:t>détecter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une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séquence</a:t>
            </a:r>
            <a:r>
              <a:rPr lang="en-GB" sz="1800" dirty="0">
                <a:latin typeface="+mn-lt"/>
              </a:rPr>
              <a:t> de mots </a:t>
            </a:r>
            <a:r>
              <a:rPr lang="en-GB" sz="1800" dirty="0" err="1">
                <a:latin typeface="+mn-lt"/>
              </a:rPr>
              <a:t>dans</a:t>
            </a:r>
            <a:r>
              <a:rPr lang="en-GB" sz="1800" dirty="0">
                <a:latin typeface="+mn-lt"/>
              </a:rPr>
              <a:t> un </a:t>
            </a:r>
            <a:r>
              <a:rPr lang="en-GB" sz="1800" dirty="0" err="1">
                <a:latin typeface="+mn-lt"/>
              </a:rPr>
              <a:t>texte</a:t>
            </a:r>
            <a:r>
              <a:rPr lang="en-GB" sz="1800" dirty="0">
                <a:latin typeface="+mn-lt"/>
              </a:rPr>
              <a:t>, </a:t>
            </a:r>
            <a:r>
              <a:rPr lang="en-GB" sz="1800" dirty="0" err="1">
                <a:latin typeface="+mn-lt"/>
              </a:rPr>
              <a:t>ainsi</a:t>
            </a:r>
            <a:r>
              <a:rPr lang="en-GB" sz="1800" dirty="0">
                <a:latin typeface="+mn-lt"/>
              </a:rPr>
              <a:t> que des </a:t>
            </a:r>
            <a:r>
              <a:rPr lang="en-GB" sz="1800" dirty="0" err="1">
                <a:latin typeface="+mn-lt"/>
              </a:rPr>
              <a:t>lexiques</a:t>
            </a:r>
            <a:r>
              <a:rPr lang="en-GB" sz="1800" dirty="0">
                <a:latin typeface="+mn-lt"/>
              </a:rPr>
              <a:t> de </a:t>
            </a:r>
            <a:r>
              <a:rPr lang="en-GB" sz="1800" dirty="0" err="1">
                <a:latin typeface="+mn-lt"/>
              </a:rPr>
              <a:t>domaine</a:t>
            </a:r>
            <a:r>
              <a:rPr lang="en-GB" sz="1800" dirty="0">
                <a:latin typeface="+mn-lt"/>
              </a:rPr>
              <a:t>.</a:t>
            </a:r>
          </a:p>
          <a:p>
            <a:pPr algn="l"/>
            <a:endParaRPr lang="en-GB" sz="1800" dirty="0">
              <a:latin typeface="+mn-lt"/>
            </a:endParaRPr>
          </a:p>
          <a:p>
            <a:pPr algn="l"/>
            <a:r>
              <a:rPr lang="en-GB" sz="1800" dirty="0" err="1">
                <a:latin typeface="+mn-lt"/>
              </a:rPr>
              <a:t>Ces</a:t>
            </a:r>
            <a:r>
              <a:rPr lang="en-GB" sz="1800" dirty="0">
                <a:latin typeface="+mn-lt"/>
              </a:rPr>
              <a:t> expressions </a:t>
            </a:r>
            <a:r>
              <a:rPr lang="en-GB" sz="1800" dirty="0" err="1">
                <a:latin typeface="+mn-lt"/>
              </a:rPr>
              <a:t>régulières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peuvent</a:t>
            </a:r>
            <a:r>
              <a:rPr lang="en-GB" sz="1800" dirty="0">
                <a:latin typeface="+mn-lt"/>
              </a:rPr>
              <a:t> faire </a:t>
            </a:r>
            <a:r>
              <a:rPr lang="en-GB" sz="1800" dirty="0" err="1">
                <a:latin typeface="+mn-lt"/>
              </a:rPr>
              <a:t>référence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à</a:t>
            </a:r>
            <a:r>
              <a:rPr lang="en-GB" sz="1800" dirty="0">
                <a:latin typeface="+mn-lt"/>
              </a:rPr>
              <a:t> :</a:t>
            </a:r>
          </a:p>
          <a:p>
            <a:pPr algn="l"/>
            <a:endParaRPr lang="en-GB" sz="1800" dirty="0">
              <a:latin typeface="+mn-lt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en-GB" sz="1800" dirty="0">
                <a:latin typeface="+mn-lt"/>
              </a:rPr>
              <a:t>Un mot</a:t>
            </a:r>
          </a:p>
          <a:p>
            <a:pPr marL="285750" marR="0" indent="-28575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kumimoji="0" lang="en-GB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sym typeface="Apple SD 산돌고딕 Neo 옅은체"/>
              </a:rPr>
              <a:t>Une</a:t>
            </a:r>
            <a:r>
              <a:rPr kumimoji="0" lang="en-GB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sym typeface="Apple SD 산돌고딕 Neo 옅은체"/>
              </a:rPr>
              <a:t> </a:t>
            </a:r>
            <a:r>
              <a:rPr kumimoji="0" lang="en-GB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sym typeface="Apple SD 산돌고딕 Neo 옅은체"/>
              </a:rPr>
              <a:t>catégorie</a:t>
            </a:r>
            <a:r>
              <a:rPr kumimoji="0" lang="en-GB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sym typeface="Apple SD 산돌고딕 Neo 옅은체"/>
              </a:rPr>
              <a:t> </a:t>
            </a:r>
            <a:r>
              <a:rPr kumimoji="0" lang="en-GB" sz="18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sym typeface="Apple SD 산돌고딕 Neo 옅은체"/>
              </a:rPr>
              <a:t>syntaxique</a:t>
            </a:r>
            <a:endParaRPr kumimoji="0" lang="en-GB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sym typeface="Apple SD 산돌고딕 Neo 옅은체"/>
            </a:endParaRPr>
          </a:p>
          <a:p>
            <a:pPr marL="285750" marR="0" indent="-28575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lang="en-GB" sz="1800" dirty="0" err="1">
                <a:latin typeface="+mn-lt"/>
              </a:rPr>
              <a:t>Une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étiquette</a:t>
            </a:r>
            <a:r>
              <a:rPr lang="en-GB" sz="1800" dirty="0">
                <a:latin typeface="+mn-lt"/>
              </a:rPr>
              <a:t> (</a:t>
            </a:r>
            <a:r>
              <a:rPr lang="en-GB" sz="1800" dirty="0" err="1">
                <a:latin typeface="+mn-lt"/>
              </a:rPr>
              <a:t>depuis</a:t>
            </a:r>
            <a:r>
              <a:rPr lang="en-GB" sz="1800" dirty="0">
                <a:latin typeface="+mn-lt"/>
              </a:rPr>
              <a:t> un </a:t>
            </a:r>
            <a:r>
              <a:rPr lang="en-GB" sz="1800" dirty="0" err="1">
                <a:latin typeface="+mn-lt"/>
              </a:rPr>
              <a:t>lexique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ou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une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règle</a:t>
            </a:r>
            <a:r>
              <a:rPr lang="en-GB" sz="1800" dirty="0">
                <a:latin typeface="+mn-lt"/>
              </a:rPr>
              <a:t>)</a:t>
            </a:r>
          </a:p>
          <a:p>
            <a:pPr marL="285750" marR="0" indent="-28575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lang="en-GB" sz="1800" dirty="0" err="1">
                <a:latin typeface="+mn-lt"/>
              </a:rPr>
              <a:t>Une</a:t>
            </a:r>
            <a:r>
              <a:rPr lang="en-GB" sz="1800" dirty="0">
                <a:latin typeface="+mn-lt"/>
              </a:rPr>
              <a:t> </a:t>
            </a:r>
            <a:r>
              <a:rPr lang="en-GB" sz="1800" i="1" dirty="0">
                <a:solidFill>
                  <a:srgbClr val="FF0000"/>
                </a:solidFill>
                <a:latin typeface="+mn-lt"/>
              </a:rPr>
              <a:t>capsule</a:t>
            </a:r>
            <a:endParaRPr lang="en-GB" sz="1800" dirty="0">
              <a:latin typeface="+mn-lt"/>
            </a:endParaRPr>
          </a:p>
          <a:p>
            <a:pPr marR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GB" sz="1800" dirty="0">
              <a:latin typeface="+mn-lt"/>
            </a:endParaRPr>
          </a:p>
          <a:p>
            <a:pPr algn="l"/>
            <a:r>
              <a:rPr lang="en-GB" sz="1800" dirty="0" err="1">
                <a:latin typeface="+mn-lt"/>
              </a:rPr>
              <a:t>Ces</a:t>
            </a:r>
            <a:r>
              <a:rPr lang="en-GB" sz="1800" dirty="0">
                <a:latin typeface="+mn-lt"/>
              </a:rPr>
              <a:t> expressions </a:t>
            </a:r>
            <a:r>
              <a:rPr lang="en-GB" sz="1800" dirty="0" err="1">
                <a:latin typeface="+mn-lt"/>
              </a:rPr>
              <a:t>renvoient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une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étiquette</a:t>
            </a:r>
            <a:r>
              <a:rPr lang="en-GB" sz="1800" dirty="0">
                <a:latin typeface="+mn-lt"/>
              </a:rPr>
              <a:t> avec </a:t>
            </a:r>
            <a:r>
              <a:rPr lang="en-GB" sz="1800" dirty="0" err="1">
                <a:latin typeface="+mn-lt"/>
              </a:rPr>
              <a:t>sa</a:t>
            </a:r>
            <a:r>
              <a:rPr lang="en-GB" sz="1800" dirty="0">
                <a:latin typeface="+mn-lt"/>
              </a:rPr>
              <a:t> position </a:t>
            </a:r>
            <a:r>
              <a:rPr lang="en-GB" sz="1800" dirty="0" err="1">
                <a:latin typeface="+mn-lt"/>
              </a:rPr>
              <a:t>dans</a:t>
            </a:r>
            <a:r>
              <a:rPr lang="en-GB" sz="1800" dirty="0">
                <a:latin typeface="+mn-lt"/>
              </a:rPr>
              <a:t> le </a:t>
            </a:r>
            <a:r>
              <a:rPr lang="en-GB" sz="1800" dirty="0" err="1">
                <a:latin typeface="+mn-lt"/>
              </a:rPr>
              <a:t>texte</a:t>
            </a:r>
            <a:r>
              <a:rPr lang="en-GB" sz="1800" dirty="0">
                <a:latin typeface="+mn-lt"/>
              </a:rPr>
              <a:t>.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659947" y="4740084"/>
            <a:ext cx="7535333" cy="1000274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kumimoji="0" lang="en-GB" sz="20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Apple SD 산돌고딕 Neo 옅은체"/>
                <a:cs typeface="Apple SD 산돌고딕 Neo 옅은체"/>
                <a:sym typeface="Apple SD 산돌고딕 Neo 옅은체"/>
              </a:rPr>
              <a:t>Capsules</a:t>
            </a:r>
            <a:r>
              <a:rPr kumimoji="0" lang="en-GB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Apple SD 산돌고딕 Neo 옅은체"/>
                <a:cs typeface="Apple SD 산돌고딕 Neo 옅은체"/>
                <a:sym typeface="Apple SD 산돌고딕 Neo 옅은체"/>
              </a:rPr>
              <a:t>: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une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capsule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est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une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fonction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utilisée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pour comparer un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élément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à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des sources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externes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de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données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,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telles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qu'une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base de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données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ou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un ensemble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d'embbeddings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935800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276191" y="228001"/>
            <a:ext cx="6403690" cy="731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Annotation </a:t>
            </a:r>
            <a:r>
              <a:rPr lang="en-US" dirty="0" err="1"/>
              <a:t>Automatique</a:t>
            </a:r>
            <a:endParaRPr lang="en-US" dirty="0"/>
          </a:p>
          <a:p>
            <a:r>
              <a:rPr lang="en-US" sz="2000" dirty="0"/>
              <a:t>(</a:t>
            </a:r>
            <a:r>
              <a:rPr lang="en-US" sz="2000" i="1" dirty="0" err="1"/>
              <a:t>Exemple</a:t>
            </a:r>
            <a:r>
              <a:rPr lang="en-US" sz="2000" i="1" dirty="0"/>
              <a:t> </a:t>
            </a:r>
            <a:r>
              <a:rPr lang="en-US" sz="2000" i="1" dirty="0" err="1"/>
              <a:t>basée</a:t>
            </a:r>
            <a:r>
              <a:rPr lang="en-US" sz="2000" i="1" dirty="0"/>
              <a:t> sur ABSA: </a:t>
            </a:r>
            <a:r>
              <a:rPr lang="en-US" sz="2000" i="1" dirty="0" err="1"/>
              <a:t>Brun</a:t>
            </a:r>
            <a:r>
              <a:rPr lang="en-US" sz="2000" i="1" dirty="0"/>
              <a:t> et al.)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645344" y="4319942"/>
            <a:ext cx="8149194" cy="17389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1800" dirty="0">
                <a:solidFill>
                  <a:srgbClr val="0070C0"/>
                </a:solidFill>
                <a:latin typeface="+mn-lt"/>
              </a:rPr>
              <a:t>string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uu</a:t>
            </a:r>
            <a:r>
              <a:rPr lang="en-GB" sz="1800" dirty="0">
                <a:latin typeface="+mn-lt"/>
              </a:rPr>
              <a:t>="</a:t>
            </a:r>
            <a:r>
              <a:rPr lang="en-GB" sz="1800" dirty="0">
                <a:solidFill>
                  <a:schemeClr val="accent5"/>
                </a:solidFill>
                <a:latin typeface="+mn-lt"/>
              </a:rPr>
              <a:t>It has great </a:t>
            </a:r>
            <a:r>
              <a:rPr lang="en-GB" sz="1800" i="1" dirty="0">
                <a:solidFill>
                  <a:schemeClr val="accent5"/>
                </a:solidFill>
                <a:latin typeface="+mn-lt"/>
              </a:rPr>
              <a:t>sushi from Japan</a:t>
            </a:r>
            <a:r>
              <a:rPr lang="en-GB" sz="1800" dirty="0">
                <a:solidFill>
                  <a:schemeClr val="accent5"/>
                </a:solidFill>
                <a:latin typeface="+mn-lt"/>
              </a:rPr>
              <a:t> and better </a:t>
            </a:r>
            <a:r>
              <a:rPr lang="en-GB" sz="1800" i="1" dirty="0">
                <a:solidFill>
                  <a:schemeClr val="accent5"/>
                </a:solidFill>
                <a:latin typeface="+mn-lt"/>
              </a:rPr>
              <a:t>mojito</a:t>
            </a:r>
            <a:r>
              <a:rPr lang="en-GB" sz="1800" dirty="0">
                <a:latin typeface="+mn-lt"/>
              </a:rPr>
              <a:t>";</a:t>
            </a:r>
          </a:p>
          <a:p>
            <a:pPr algn="l"/>
            <a:endParaRPr lang="en-GB" sz="1800" dirty="0">
              <a:latin typeface="+mn-lt"/>
            </a:endParaRPr>
          </a:p>
          <a:p>
            <a:pPr algn="l"/>
            <a:r>
              <a:rPr lang="en-GB" sz="1800" dirty="0" err="1">
                <a:latin typeface="+mn-lt"/>
              </a:rPr>
              <a:t>Résultat</a:t>
            </a:r>
            <a:r>
              <a:rPr lang="en-GB" sz="1800" dirty="0">
                <a:latin typeface="+mn-lt"/>
              </a:rPr>
              <a:t>: </a:t>
            </a:r>
            <a:r>
              <a:rPr lang="pt-BR" sz="1800" dirty="0"/>
              <a:t> [['</a:t>
            </a:r>
            <a:r>
              <a:rPr lang="pt-BR" sz="1800" dirty="0" err="1"/>
              <a:t>a_food</a:t>
            </a:r>
            <a:r>
              <a:rPr lang="pt-BR" sz="1800" dirty="0"/>
              <a:t>',[13,18],[19,23],[24,29]],['</a:t>
            </a:r>
            <a:r>
              <a:rPr lang="pt-BR" sz="1800" dirty="0" err="1"/>
              <a:t>a_drink</a:t>
            </a:r>
            <a:r>
              <a:rPr lang="pt-BR" sz="1800" dirty="0"/>
              <a:t>',[41,47]]]</a:t>
            </a:r>
          </a:p>
          <a:p>
            <a:pPr algn="l"/>
            <a:endParaRPr lang="en-GB" sz="1800" dirty="0"/>
          </a:p>
          <a:p>
            <a:pPr algn="l"/>
            <a:r>
              <a:rPr lang="en-GB" sz="1800" dirty="0">
                <a:latin typeface="+mn-ea"/>
                <a:ea typeface="+mn-ea"/>
              </a:rPr>
              <a:t>On </a:t>
            </a:r>
            <a:r>
              <a:rPr lang="en-GB" sz="1800" dirty="0" err="1">
                <a:latin typeface="+mn-ea"/>
                <a:ea typeface="+mn-ea"/>
              </a:rPr>
              <a:t>peut</a:t>
            </a:r>
            <a:r>
              <a:rPr lang="en-GB" sz="1800" dirty="0">
                <a:latin typeface="+mn-ea"/>
                <a:ea typeface="+mn-ea"/>
              </a:rPr>
              <a:t> </a:t>
            </a:r>
            <a:r>
              <a:rPr lang="en-GB" sz="1800" dirty="0" err="1">
                <a:latin typeface="+mn-ea"/>
                <a:ea typeface="+mn-ea"/>
              </a:rPr>
              <a:t>dès</a:t>
            </a:r>
            <a:r>
              <a:rPr lang="en-GB" sz="1800" dirty="0">
                <a:latin typeface="+mn-ea"/>
                <a:ea typeface="+mn-ea"/>
              </a:rPr>
              <a:t> </a:t>
            </a:r>
            <a:r>
              <a:rPr lang="en-GB" sz="1800" dirty="0" err="1">
                <a:latin typeface="+mn-ea"/>
                <a:ea typeface="+mn-ea"/>
              </a:rPr>
              <a:t>lors</a:t>
            </a:r>
            <a:r>
              <a:rPr lang="en-GB" sz="1800" dirty="0">
                <a:latin typeface="+mn-ea"/>
                <a:ea typeface="+mn-ea"/>
              </a:rPr>
              <a:t> utiliser </a:t>
            </a:r>
            <a:r>
              <a:rPr lang="en-GB" sz="1800" dirty="0" err="1">
                <a:latin typeface="+mn-ea"/>
                <a:ea typeface="+mn-ea"/>
              </a:rPr>
              <a:t>ce</a:t>
            </a:r>
            <a:r>
              <a:rPr lang="en-GB" sz="1800" dirty="0">
                <a:latin typeface="+mn-ea"/>
                <a:ea typeface="+mn-ea"/>
              </a:rPr>
              <a:t> </a:t>
            </a:r>
            <a:r>
              <a:rPr lang="en-GB" sz="1800" dirty="0" err="1">
                <a:latin typeface="+mn-ea"/>
                <a:ea typeface="+mn-ea"/>
              </a:rPr>
              <a:t>résultat</a:t>
            </a:r>
            <a:r>
              <a:rPr lang="en-GB" sz="1800" dirty="0">
                <a:latin typeface="+mn-ea"/>
                <a:ea typeface="+mn-ea"/>
              </a:rPr>
              <a:t> </a:t>
            </a:r>
            <a:r>
              <a:rPr lang="en-GB" sz="1800" dirty="0" err="1">
                <a:latin typeface="+mn-ea"/>
                <a:ea typeface="+mn-ea"/>
              </a:rPr>
              <a:t>comme</a:t>
            </a:r>
            <a:r>
              <a:rPr lang="en-GB" sz="1800" dirty="0">
                <a:latin typeface="+mn-ea"/>
                <a:ea typeface="+mn-ea"/>
              </a:rPr>
              <a:t> source </a:t>
            </a:r>
            <a:r>
              <a:rPr lang="en-GB" sz="1800" dirty="0" err="1">
                <a:latin typeface="+mn-ea"/>
                <a:ea typeface="+mn-ea"/>
              </a:rPr>
              <a:t>d'annotation</a:t>
            </a:r>
            <a:r>
              <a:rPr lang="en-GB" sz="1800" dirty="0">
                <a:latin typeface="+mn-ea"/>
                <a:ea typeface="+mn-ea"/>
              </a:rPr>
              <a:t>.</a:t>
            </a:r>
          </a:p>
          <a:p>
            <a:pPr algn="l"/>
            <a:endParaRPr lang="en-GB" sz="1800" dirty="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87689" y="1395331"/>
            <a:ext cx="7047187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/>
            <a:r>
              <a:rPr lang="en-GB" sz="16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a_drink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1600" dirty="0"/>
              <a:t>← #</a:t>
            </a:r>
            <a:r>
              <a:rPr lang="en-GB" sz="1600" dirty="0">
                <a:solidFill>
                  <a:srgbClr val="0070C0"/>
                </a:solidFill>
              </a:rPr>
              <a:t>drink</a:t>
            </a:r>
            <a:r>
              <a:rPr lang="en-GB" sz="1600" dirty="0"/>
              <a:t>, {#</a:t>
            </a:r>
            <a:r>
              <a:rPr lang="en-GB" sz="1600" dirty="0">
                <a:solidFill>
                  <a:srgbClr val="0070C0"/>
                </a:solidFill>
              </a:rPr>
              <a:t>drink</a:t>
            </a:r>
            <a:r>
              <a:rPr lang="en-GB" sz="1600" dirty="0"/>
              <a:t>, #</a:t>
            </a:r>
            <a:r>
              <a:rPr lang="en-GB" sz="1600" dirty="0">
                <a:solidFill>
                  <a:schemeClr val="accent3"/>
                </a:solidFill>
              </a:rPr>
              <a:t>PREP</a:t>
            </a:r>
            <a:r>
              <a:rPr lang="en-GB" sz="1600" dirty="0"/>
              <a:t>,#</a:t>
            </a:r>
            <a:r>
              <a:rPr lang="en-GB" sz="1600" dirty="0">
                <a:solidFill>
                  <a:schemeClr val="accent3"/>
                </a:solidFill>
              </a:rPr>
              <a:t>DET</a:t>
            </a:r>
            <a:r>
              <a:rPr lang="en-GB" sz="1600" dirty="0"/>
              <a:t>}*.</a:t>
            </a:r>
          </a:p>
          <a:p>
            <a:pPr algn="l"/>
            <a:r>
              <a:rPr lang="en-GB" sz="16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a_food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1600" dirty="0"/>
              <a:t>← #</a:t>
            </a:r>
            <a:r>
              <a:rPr lang="en-GB" sz="1600" dirty="0">
                <a:solidFill>
                  <a:srgbClr val="0070C0"/>
                </a:solidFill>
              </a:rPr>
              <a:t>food</a:t>
            </a:r>
            <a:r>
              <a:rPr lang="en-GB" sz="1600" dirty="0"/>
              <a:t>, {#</a:t>
            </a:r>
            <a:r>
              <a:rPr lang="en-GB" sz="1600" dirty="0">
                <a:solidFill>
                  <a:srgbClr val="0070C0"/>
                </a:solidFill>
              </a:rPr>
              <a:t>food</a:t>
            </a:r>
            <a:r>
              <a:rPr lang="en-GB" sz="1600" dirty="0"/>
              <a:t>, with, [from, (the), #</a:t>
            </a:r>
            <a:r>
              <a:rPr lang="en-GB" sz="1600" dirty="0">
                <a:solidFill>
                  <a:schemeClr val="accent3"/>
                </a:solidFill>
              </a:rPr>
              <a:t>Place</a:t>
            </a:r>
            <a:r>
              <a:rPr lang="en-GB" sz="1600" dirty="0"/>
              <a:t>+]}*.</a:t>
            </a:r>
          </a:p>
        </p:txBody>
      </p:sp>
      <p:sp>
        <p:nvSpPr>
          <p:cNvPr id="5" name="Rectangle 4"/>
          <p:cNvSpPr/>
          <p:nvPr/>
        </p:nvSpPr>
        <p:spPr>
          <a:xfrm>
            <a:off x="487689" y="2611415"/>
            <a:ext cx="4572000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drink</a:t>
            </a:r>
            <a:r>
              <a:rPr lang="en-GB" sz="1600" dirty="0"/>
              <a:t> ← "</a:t>
            </a:r>
            <a:r>
              <a:rPr lang="en-GB" sz="1600" dirty="0">
                <a:solidFill>
                  <a:srgbClr val="FF0000"/>
                </a:solidFill>
              </a:rPr>
              <a:t>Cabernet Sauvignon</a:t>
            </a:r>
            <a:r>
              <a:rPr lang="en-GB" sz="1600" dirty="0"/>
              <a:t>".</a:t>
            </a:r>
          </a:p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drink</a:t>
            </a:r>
            <a:r>
              <a:rPr lang="en-GB" sz="1600" dirty="0"/>
              <a:t> ← "</a:t>
            </a:r>
            <a:r>
              <a:rPr lang="en-GB" sz="1600" dirty="0">
                <a:solidFill>
                  <a:srgbClr val="FF0000"/>
                </a:solidFill>
              </a:rPr>
              <a:t>mojito(s)</a:t>
            </a:r>
            <a:r>
              <a:rPr lang="en-GB" sz="1600" dirty="0"/>
              <a:t>".</a:t>
            </a:r>
          </a:p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food</a:t>
            </a:r>
            <a:r>
              <a:rPr lang="en-GB" sz="1600" dirty="0"/>
              <a:t> ← sushi.</a:t>
            </a:r>
          </a:p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food</a:t>
            </a:r>
            <a:r>
              <a:rPr lang="en-GB" sz="1600" dirty="0"/>
              <a:t> ← "</a:t>
            </a:r>
            <a:r>
              <a:rPr lang="en-GB" sz="1600" dirty="0">
                <a:solidFill>
                  <a:srgbClr val="FF0000"/>
                </a:solidFill>
              </a:rPr>
              <a:t>pizza(s)</a:t>
            </a:r>
            <a:r>
              <a:rPr lang="en-GB" sz="1600" dirty="0"/>
              <a:t>".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4011282" y="3796674"/>
            <a:ext cx="5035899" cy="3231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1600" b="0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Lexiques</a:t>
            </a:r>
            <a:r>
              <a:rPr kumimoji="0" lang="en-GB" sz="16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1600" b="0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utilisateurs</a:t>
            </a:r>
            <a:r>
              <a:rPr kumimoji="0" lang="en-GB" sz="16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1600" b="0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combinées</a:t>
            </a:r>
            <a:r>
              <a:rPr kumimoji="0" lang="en-GB" sz="16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1600" b="0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à</a:t>
            </a:r>
            <a:r>
              <a:rPr kumimoji="0" lang="en-GB" sz="16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des </a:t>
            </a:r>
            <a:r>
              <a:rPr kumimoji="0" lang="en-GB" sz="1600" b="0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lexiques</a:t>
            </a:r>
            <a:r>
              <a:rPr kumimoji="0" lang="en-GB" sz="1600" b="0" i="1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de langue</a:t>
            </a:r>
            <a:endParaRPr kumimoji="0" lang="en-GB" sz="16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pple SD 산돌고딕 Neo 옅은체"/>
              <a:ea typeface="Apple SD 산돌고딕 Neo 옅은체"/>
              <a:cs typeface="Apple SD 산돌고딕 Neo 옅은체"/>
              <a:sym typeface="Apple SD 산돌고딕 Neo 옅은체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5068616" y="2090736"/>
            <a:ext cx="3789803" cy="3231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1600" b="0" i="1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Expressions </a:t>
            </a:r>
            <a:r>
              <a:rPr kumimoji="0" lang="en-GB" sz="1600" b="0" i="1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régulières</a:t>
            </a:r>
            <a:r>
              <a:rPr kumimoji="0" lang="en-GB" sz="1600" b="0" i="1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complexes</a:t>
            </a:r>
            <a:endParaRPr kumimoji="0" lang="en-GB" sz="16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pple SD 산돌고딕 Neo 옅은체"/>
              <a:ea typeface="Apple SD 산돌고딕 Neo 옅은체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57906730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Baskerville"/>
        <a:ea typeface="Baskerville"/>
        <a:cs typeface="Baskerville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Baskerville"/>
        <a:ea typeface="Baskerville"/>
        <a:cs typeface="Baskerville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4618</TotalTime>
  <Words>3278</Words>
  <Application>Microsoft Macintosh PowerPoint</Application>
  <PresentationFormat>Affichage à l'écran (4:3)</PresentationFormat>
  <Paragraphs>413</Paragraphs>
  <Slides>34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41" baseType="lpstr">
      <vt:lpstr>Apple SD 산돌고딕 Neo 옅은체</vt:lpstr>
      <vt:lpstr>Arial</vt:lpstr>
      <vt:lpstr>Helvetica</vt:lpstr>
      <vt:lpstr>Helvetica Neue</vt:lpstr>
      <vt:lpstr>Lucida Grande</vt:lpstr>
      <vt:lpstr>Wingdings</vt:lpstr>
      <vt:lpstr>Black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Jean-Pierre Chanod</dc:creator>
  <cp:lastModifiedBy>Claude ROUX</cp:lastModifiedBy>
  <cp:revision>469</cp:revision>
  <dcterms:modified xsi:type="dcterms:W3CDTF">2020-05-05T19:18:38Z</dcterms:modified>
</cp:coreProperties>
</file>